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 autoAdjust="0"/>
    <p:restoredTop sz="94691" autoAdjust="0"/>
  </p:normalViewPr>
  <p:slideViewPr>
    <p:cSldViewPr>
      <p:cViewPr varScale="1">
        <p:scale>
          <a:sx n="71" d="100"/>
          <a:sy n="71" d="100"/>
        </p:scale>
        <p:origin x="-86" y="-16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- Ορθογώνιο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- Ευθεία γραμμή σύνδεσης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11 - Τίτλος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25" name="24 - Υπότιτλος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31" name="30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EBC4FED-3B9D-42EA-9B78-09CD944593DF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18" name="17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l-GR" dirty="0"/>
          </a:p>
        </p:txBody>
      </p:sp>
      <p:sp>
        <p:nvSpPr>
          <p:cNvPr id="29" name="28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EEB23E0-8A6F-4BEF-9B5C-FFDD138048FE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C4FED-3B9D-42EA-9B78-09CD944593DF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EB23E0-8A6F-4BEF-9B5C-FFDD138048FE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EBC4FED-3B9D-42EA-9B78-09CD944593DF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EEB23E0-8A6F-4BEF-9B5C-FFDD138048FE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C4FED-3B9D-42EA-9B78-09CD944593DF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EB23E0-8A6F-4BEF-9B5C-FFDD138048FE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EBC4FED-3B9D-42EA-9B78-09CD944593DF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EEB23E0-8A6F-4BEF-9B5C-FFDD138048FE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C4FED-3B9D-42EA-9B78-09CD944593DF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EB23E0-8A6F-4BEF-9B5C-FFDD138048FE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C4FED-3B9D-42EA-9B78-09CD944593DF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 dirty="0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EB23E0-8A6F-4BEF-9B5C-FFDD138048FE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C4FED-3B9D-42EA-9B78-09CD944593DF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 dirty="0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EB23E0-8A6F-4BEF-9B5C-FFDD138048FE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EBC4FED-3B9D-42EA-9B78-09CD944593DF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EB23E0-8A6F-4BEF-9B5C-FFDD138048FE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C4FED-3B9D-42EA-9B78-09CD944593DF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EB23E0-8A6F-4BEF-9B5C-FFDD138048FE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- Ορθογώνιο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- Ορθογώνιο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 dirty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C4FED-3B9D-42EA-9B78-09CD944593DF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EB23E0-8A6F-4BEF-9B5C-FFDD138048FE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10" name="9 - Θέση εικόνας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l-GR" dirty="0" smtClean="0"/>
              <a:t>Κάντε κλικ στο εικονίδιο για να προσθέσετε μια εικόνα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Ορθογώνιο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2 - Θέση τίτλου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1" name="30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27" name="26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EBC4FED-3B9D-42EA-9B78-09CD944593DF}" type="datetimeFigureOut">
              <a:rPr lang="el-GR" smtClean="0"/>
              <a:pPr/>
              <a:t>6/2/2017</a:t>
            </a:fld>
            <a:endParaRPr lang="el-GR" dirty="0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l-GR" dirty="0"/>
          </a:p>
        </p:txBody>
      </p:sp>
      <p:sp>
        <p:nvSpPr>
          <p:cNvPr id="16" name="1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EEB23E0-8A6F-4BEF-9B5C-FFDD138048FE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oogle.gr/url?sa=i&amp;rct=j&amp;q=&amp;esrc=s&amp;source=images&amp;cd=&amp;ved=0ahUKEwib88aIp7rRAhWJ7BQKHfOsBx0QjRwIBw&amp;url=http://www.papadakis-urology.gr/yperplasia.php&amp;psig=AFQjCNH__1F1SrCrM4pwLwczuC41rVc1iQ&amp;ust=1484231401643847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google.gr/url?sa=i&amp;rct=j&amp;q=&amp;esrc=s&amp;source=images&amp;cd=&amp;cad=rja&amp;uact=8&amp;ved=0ahUKEwiR0KSezbrRAhVFMFAKHXFaCPkQjRwIBw&amp;url=http://www.haramis-urology.com/%CE%BA%CE%B1%CE%BB%CE%BF%CE%B7%CE%B8%CE%B7%CF%82-%CF%85%CF%80%CE%B5%CF%81%CF%84%CF%81%CE%BF%CF%86%CE%B9%CE%B1-%CF%80%CF%81%CE%BF%CF%83%CF%84%CE%B1%CF%84%CE%B7/&amp;bvm=bv.143423383,d.d24&amp;psig=AFQjCNFJ3Ch81fK-l-ZSLTWPrPz_zcNm8g&amp;ust=148424111287813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google.gr/url?sa=i&amp;rct=j&amp;q=&amp;esrc=s&amp;source=images&amp;cd=&amp;cad=rja&amp;uact=8&amp;ved=0ahUKEwjP-NmAobzRAhXEQBQKHR2xCo8QjRwIBw&amp;url=https://www.hatzichristou.gr/elegxos-kai-therapeia-diataraxon-oyrisis-andron-%E2%80%93gynaikon&amp;psig=AFQjCNHEX-g-9q9aA8qpxomAbo6pCGnEkg&amp;ust=1484298342507213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www.google.gr/url?sa=i&amp;rct=j&amp;q=&amp;esrc=s&amp;source=images&amp;cd=&amp;cad=rja&amp;uact=8&amp;ved=0ahUKEwifj6XYnrzRAhVTnRQKHdZODo4QjRwIBw&amp;url=http://www.poulakis-urology.com/hyperplasia-of-protector-info/surgical-treatment&amp;psig=AFQjCNHY-VJXbcN3zHZ-swBjI14hDaNsUw&amp;ust=1484297837779715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2771800" y="764704"/>
            <a:ext cx="6372200" cy="3024336"/>
          </a:xfrm>
        </p:spPr>
        <p:txBody>
          <a:bodyPr/>
          <a:lstStyle/>
          <a:p>
            <a:pPr algn="ctr"/>
            <a:r>
              <a:rPr lang="el-GR" dirty="0" smtClean="0"/>
              <a:t>ΚΑΛΟΗΘΗΣ ΥΠΕΡΠΛΑΣΙΑ ΤΟΥ ΠΡΟΣΤΑΤΗ</a:t>
            </a:r>
            <a:br>
              <a:rPr lang="el-GR" dirty="0" smtClean="0"/>
            </a:b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3923928" y="5301208"/>
            <a:ext cx="4968552" cy="1152128"/>
          </a:xfrm>
        </p:spPr>
        <p:txBody>
          <a:bodyPr>
            <a:normAutofit fontScale="77500" lnSpcReduction="20000"/>
          </a:bodyPr>
          <a:lstStyle/>
          <a:p>
            <a:pPr algn="ctr"/>
            <a:endParaRPr lang="el-GR" dirty="0" smtClean="0"/>
          </a:p>
          <a:p>
            <a:pPr algn="ctr"/>
            <a:r>
              <a:rPr lang="el-GR" dirty="0" smtClean="0">
                <a:latin typeface="Arial" pitchFamily="34" charset="0"/>
                <a:cs typeface="Arial" pitchFamily="34" charset="0"/>
              </a:rPr>
              <a:t>ΔΙΕΚ ΝΟΣΗΛΕΥΤΙΚΗΣ ΓΝΑΝ </a:t>
            </a:r>
            <a:endParaRPr lang="el-GR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l-GR" dirty="0" smtClean="0">
                <a:latin typeface="Arial" pitchFamily="34" charset="0"/>
                <a:cs typeface="Arial" pitchFamily="34" charset="0"/>
              </a:rPr>
              <a:t>Σπουδάστρια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ΔΗΜΗΤΡΑ ΠΟΡΦΥΡΗ</a:t>
            </a:r>
            <a:endParaRPr lang="el-GR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l-GR" dirty="0" smtClean="0">
                <a:latin typeface="Arial" pitchFamily="34" charset="0"/>
                <a:cs typeface="Arial" pitchFamily="34" charset="0"/>
              </a:rPr>
              <a:t>Υπεύθυνη Καθηγήτρια ΜΑΡΙΖΑ ΛΑΜΠΡΑΚΗ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   </a:t>
            </a:r>
            <a:endParaRPr lang="el-G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548680"/>
            <a:ext cx="7239000" cy="720080"/>
          </a:xfrm>
        </p:spPr>
        <p:txBody>
          <a:bodyPr>
            <a:normAutofit/>
          </a:bodyPr>
          <a:lstStyle/>
          <a:p>
            <a:pPr algn="ctr"/>
            <a:r>
              <a:rPr lang="el-GR" sz="2000" b="0" dirty="0" smtClean="0">
                <a:solidFill>
                  <a:srgbClr val="FF0000"/>
                </a:solidFill>
                <a:latin typeface="Arial Black" pitchFamily="34" charset="0"/>
              </a:rPr>
              <a:t>ΥΠΕΡΠΛΑΣΙΑ Ή ΥΠΕΡΤΡΟΦΙΑ Ή ΑΔΕΝΩΜΑ  </a:t>
            </a:r>
            <a:r>
              <a:rPr lang="el-GR" sz="2000" b="0" dirty="0" smtClean="0">
                <a:solidFill>
                  <a:srgbClr val="FF0000"/>
                </a:solidFill>
                <a:latin typeface="Arial Black" pitchFamily="34" charset="0"/>
              </a:rPr>
              <a:t>               του </a:t>
            </a:r>
            <a:r>
              <a:rPr lang="el-GR" sz="2000" b="0" dirty="0" smtClean="0">
                <a:solidFill>
                  <a:srgbClr val="FF0000"/>
                </a:solidFill>
                <a:latin typeface="Arial Black" pitchFamily="34" charset="0"/>
              </a:rPr>
              <a:t>προστάτη </a:t>
            </a:r>
            <a:endParaRPr lang="el-GR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l-GR" dirty="0" smtClean="0"/>
              <a:t> </a:t>
            </a:r>
            <a:r>
              <a:rPr lang="el-GR" dirty="0" smtClean="0"/>
              <a:t>ονομάζεται η καλοήθης διόγκωση του προστάτη αδένα ,πάνω από τα </a:t>
            </a:r>
            <a:r>
              <a:rPr lang="el-GR" dirty="0" smtClean="0"/>
              <a:t>φυσιολογικά όρια </a:t>
            </a:r>
            <a:r>
              <a:rPr lang="el-GR" dirty="0" smtClean="0"/>
              <a:t>20-25 </a:t>
            </a:r>
            <a:r>
              <a:rPr lang="en-US" dirty="0" smtClean="0"/>
              <a:t>cc </a:t>
            </a:r>
            <a:r>
              <a:rPr lang="el-GR" dirty="0" smtClean="0"/>
              <a:t>και αποτελεί μια από τις συνηθέστερες ασθένειες του άντρα μέσης ηλικίας.</a:t>
            </a:r>
          </a:p>
          <a:p>
            <a:endParaRPr lang="el-GR" dirty="0"/>
          </a:p>
        </p:txBody>
      </p:sp>
      <p:pic>
        <p:nvPicPr>
          <p:cNvPr id="4" name="irc_mi" descr="Αποτέλεσμα εικόνας για προστατησ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789040"/>
            <a:ext cx="648072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179512" y="692696"/>
            <a:ext cx="8064896" cy="5763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l-GR" sz="2400" dirty="0" smtClean="0"/>
              <a:t>  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Ο </a:t>
            </a:r>
            <a:r>
              <a:rPr lang="el-GR" sz="2400" b="1" dirty="0" smtClean="0">
                <a:latin typeface="Arial" pitchFamily="34" charset="0"/>
                <a:cs typeface="Arial" pitchFamily="34" charset="0"/>
              </a:rPr>
              <a:t>Προστάτης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 είναι ένας αδένας 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σε σχήμα κάστανου. Βρίσκεται 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ακριβώς κάτω από την ουροδόχο κύστη, περιβάλλοντας την ουρήθρα σαν κολάρο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l-GR" sz="2400" b="1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>
              <a:buNone/>
            </a:pPr>
            <a:r>
              <a:rPr lang="el-GR" sz="24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r>
              <a:rPr lang="el-GR" sz="2400" b="1" dirty="0" smtClean="0">
                <a:latin typeface="Arial" pitchFamily="34" charset="0"/>
                <a:cs typeface="Arial" pitchFamily="34" charset="0"/>
              </a:rPr>
              <a:t>ΣΥΜΠΤΩΜΑΤΑ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l-GR" sz="2400" i="1" dirty="0" smtClean="0">
                <a:latin typeface="Arial" pitchFamily="34" charset="0"/>
                <a:cs typeface="Arial" pitchFamily="34" charset="0"/>
              </a:rPr>
              <a:t>σχετικά με την αποθήκευση των ουρών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l-GR" sz="2400" b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           </a:t>
            </a:r>
          </a:p>
          <a:p>
            <a:pPr lvl="0"/>
            <a:r>
              <a:rPr lang="el-G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l-GR" sz="2400" b="1" dirty="0" smtClean="0">
                <a:latin typeface="Arial" pitchFamily="34" charset="0"/>
                <a:cs typeface="Arial" pitchFamily="34" charset="0"/>
              </a:rPr>
              <a:t>συχνουρία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 (μικρές ποσότητες, τακτική  ανάγκη ούρησης)</a:t>
            </a:r>
          </a:p>
          <a:p>
            <a:pPr lvl="0"/>
            <a:r>
              <a:rPr lang="el-G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l-GR" sz="2400" b="1" dirty="0" smtClean="0">
                <a:latin typeface="Arial" pitchFamily="34" charset="0"/>
                <a:cs typeface="Arial" pitchFamily="34" charset="0"/>
              </a:rPr>
              <a:t>νυκτουρία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 (ξυπνά την νύχτα για να ουρήσει)</a:t>
            </a:r>
          </a:p>
          <a:p>
            <a:pPr lvl="0"/>
            <a:r>
              <a:rPr lang="el-G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l-GR" sz="2400" b="1" dirty="0" smtClean="0">
                <a:latin typeface="Arial" pitchFamily="34" charset="0"/>
                <a:cs typeface="Arial" pitchFamily="34" charset="0"/>
              </a:rPr>
              <a:t>επιτακτική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 ούρηση (δεν μπορεί να κρατηθεί)</a:t>
            </a:r>
          </a:p>
          <a:p>
            <a:pPr lvl="0"/>
            <a:r>
              <a:rPr lang="el-G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l-GR" sz="2400" b="1" dirty="0" smtClean="0">
                <a:latin typeface="Arial" pitchFamily="34" charset="0"/>
                <a:cs typeface="Arial" pitchFamily="34" charset="0"/>
              </a:rPr>
              <a:t>ακράτεια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 (δεν προλαβαίνει να πάει τουαλέτα</a:t>
            </a:r>
            <a:r>
              <a:rPr lang="el-GR" sz="2400" dirty="0" smtClean="0"/>
              <a:t>) </a:t>
            </a:r>
            <a:endParaRPr lang="el-G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764704"/>
            <a:ext cx="7239000" cy="569103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l-GR" b="1" dirty="0" smtClean="0"/>
              <a:t>   ΣΥΜΠΤΩΜΑΤΑ</a:t>
            </a:r>
            <a:r>
              <a:rPr lang="el-GR" dirty="0" smtClean="0"/>
              <a:t> (σχετικά με την αποβολή των ουρών) :</a:t>
            </a:r>
          </a:p>
          <a:p>
            <a:r>
              <a:rPr lang="el-GR" b="1" dirty="0" smtClean="0"/>
              <a:t>μείωση ροής </a:t>
            </a:r>
            <a:r>
              <a:rPr lang="el-GR" dirty="0" smtClean="0"/>
              <a:t>των ουρών</a:t>
            </a:r>
          </a:p>
          <a:p>
            <a:r>
              <a:rPr lang="el-GR" b="1" dirty="0" smtClean="0"/>
              <a:t>δυσκολία</a:t>
            </a:r>
            <a:r>
              <a:rPr lang="el-GR" dirty="0" smtClean="0"/>
              <a:t> στην έναρξη της ούρησης</a:t>
            </a:r>
          </a:p>
          <a:p>
            <a:r>
              <a:rPr lang="el-GR" b="1" dirty="0" smtClean="0"/>
              <a:t>διακοπτόμενη</a:t>
            </a:r>
            <a:r>
              <a:rPr lang="el-GR" dirty="0" smtClean="0"/>
              <a:t> ούρηση</a:t>
            </a:r>
          </a:p>
          <a:p>
            <a:r>
              <a:rPr lang="el-GR" b="1" dirty="0" smtClean="0"/>
              <a:t>απώλεια</a:t>
            </a:r>
            <a:r>
              <a:rPr lang="el-GR" dirty="0" smtClean="0"/>
              <a:t> </a:t>
            </a:r>
            <a:r>
              <a:rPr lang="el-GR" b="1" dirty="0" smtClean="0"/>
              <a:t>σταγόνων</a:t>
            </a:r>
            <a:r>
              <a:rPr lang="el-GR" dirty="0" smtClean="0"/>
              <a:t> μετά το τέλος της ούρησης</a:t>
            </a:r>
          </a:p>
          <a:p>
            <a:r>
              <a:rPr lang="el-GR" b="1" dirty="0" smtClean="0"/>
              <a:t>αδυναμία ούρησης </a:t>
            </a:r>
            <a:r>
              <a:rPr lang="el-GR" dirty="0" smtClean="0"/>
              <a:t>– </a:t>
            </a:r>
            <a:r>
              <a:rPr lang="el-GR" b="1" dirty="0" smtClean="0"/>
              <a:t>επίσχεση</a:t>
            </a:r>
            <a:r>
              <a:rPr lang="el-GR" dirty="0" smtClean="0"/>
              <a:t> ουρών (η τοποθέτηση καθετήρα είναι η μόνη λύση αφού ο πόνος της επίσχεσης είναι αφόρητος) </a:t>
            </a:r>
          </a:p>
          <a:p>
            <a:pPr>
              <a:buNone/>
            </a:pPr>
            <a:r>
              <a:rPr lang="el-GR" b="1" dirty="0" smtClean="0"/>
              <a:t>   Άλλα συμπτώματα </a:t>
            </a:r>
            <a:r>
              <a:rPr lang="el-GR" dirty="0" smtClean="0"/>
              <a:t>:  </a:t>
            </a:r>
          </a:p>
          <a:p>
            <a:r>
              <a:rPr lang="el-GR" dirty="0" smtClean="0"/>
              <a:t> </a:t>
            </a:r>
            <a:r>
              <a:rPr lang="el-GR" b="1" dirty="0" smtClean="0"/>
              <a:t>δημιουργία λίθων</a:t>
            </a:r>
          </a:p>
          <a:p>
            <a:r>
              <a:rPr lang="el-GR" dirty="0" smtClean="0"/>
              <a:t>συχνές </a:t>
            </a:r>
            <a:r>
              <a:rPr lang="el-GR" b="1" dirty="0" smtClean="0"/>
              <a:t>κυστίτιδες</a:t>
            </a:r>
            <a:r>
              <a:rPr lang="el-GR" dirty="0" smtClean="0"/>
              <a:t>,</a:t>
            </a:r>
          </a:p>
          <a:p>
            <a:r>
              <a:rPr lang="el-GR" b="1" dirty="0" smtClean="0"/>
              <a:t>πόνος</a:t>
            </a:r>
            <a:r>
              <a:rPr lang="el-GR" dirty="0" smtClean="0"/>
              <a:t> κατά τις ουρολοιμώξεις, </a:t>
            </a:r>
          </a:p>
          <a:p>
            <a:r>
              <a:rPr lang="el-GR" b="1" dirty="0" smtClean="0"/>
              <a:t>αιματουρία</a:t>
            </a:r>
            <a:r>
              <a:rPr lang="el-GR" dirty="0" smtClean="0"/>
              <a:t> σε περίπτωση λιθίασης της κύστης</a:t>
            </a:r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r>
              <a:rPr lang="el-GR" dirty="0" smtClean="0"/>
              <a:t>                ΔΙΑΓΝΩΣΗ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0" y="1340768"/>
            <a:ext cx="5724128" cy="5114968"/>
          </a:xfrm>
        </p:spPr>
        <p:txBody>
          <a:bodyPr>
            <a:normAutofit/>
          </a:bodyPr>
          <a:lstStyle/>
          <a:p>
            <a:r>
              <a:rPr lang="el-GR" b="1" dirty="0" smtClean="0"/>
              <a:t>Ιστορικό</a:t>
            </a:r>
            <a:r>
              <a:rPr lang="el-GR" dirty="0" smtClean="0"/>
              <a:t> αρρώστου</a:t>
            </a:r>
          </a:p>
          <a:p>
            <a:r>
              <a:rPr lang="el-GR" b="1" dirty="0" smtClean="0"/>
              <a:t>Δακτυλική</a:t>
            </a:r>
            <a:r>
              <a:rPr lang="el-GR" dirty="0" smtClean="0"/>
              <a:t> εξέταση</a:t>
            </a:r>
          </a:p>
          <a:p>
            <a:r>
              <a:rPr lang="el-GR" b="1" dirty="0" smtClean="0"/>
              <a:t>Αιματολογικός</a:t>
            </a:r>
            <a:r>
              <a:rPr lang="el-GR" dirty="0" smtClean="0"/>
              <a:t> έλεγχος</a:t>
            </a:r>
          </a:p>
          <a:p>
            <a:r>
              <a:rPr lang="el-GR" dirty="0" smtClean="0"/>
              <a:t>Μέτρηση </a:t>
            </a:r>
            <a:r>
              <a:rPr lang="el-GR" b="1" dirty="0" smtClean="0"/>
              <a:t>PSA</a:t>
            </a:r>
          </a:p>
          <a:p>
            <a:r>
              <a:rPr lang="el-GR" b="1" dirty="0" smtClean="0"/>
              <a:t>Γενική</a:t>
            </a:r>
            <a:r>
              <a:rPr lang="el-GR" dirty="0" smtClean="0"/>
              <a:t> και </a:t>
            </a:r>
            <a:r>
              <a:rPr lang="el-GR" b="1" dirty="0" smtClean="0"/>
              <a:t>Καλλιέργεια</a:t>
            </a:r>
            <a:r>
              <a:rPr lang="el-GR" dirty="0" smtClean="0"/>
              <a:t> ουρών</a:t>
            </a:r>
          </a:p>
          <a:p>
            <a:r>
              <a:rPr lang="el-GR" b="1" dirty="0" smtClean="0"/>
              <a:t>Ουροροομέτρηση</a:t>
            </a:r>
            <a:endParaRPr lang="el-GR" b="1" dirty="0" smtClean="0"/>
          </a:p>
          <a:p>
            <a:r>
              <a:rPr lang="el-GR" b="1" dirty="0" smtClean="0"/>
              <a:t>Υπέρηχος</a:t>
            </a:r>
            <a:r>
              <a:rPr lang="el-GR" dirty="0" smtClean="0"/>
              <a:t> νεφρών</a:t>
            </a:r>
          </a:p>
          <a:p>
            <a:r>
              <a:rPr lang="el-GR" b="1" dirty="0" smtClean="0"/>
              <a:t>Διορθικό</a:t>
            </a:r>
            <a:r>
              <a:rPr lang="el-GR" dirty="0" smtClean="0"/>
              <a:t> υπερηχογράφημα και ίσως </a:t>
            </a:r>
            <a:r>
              <a:rPr lang="el-GR" b="1" dirty="0" smtClean="0"/>
              <a:t>Ουρηθροκυστεοσκόπηση</a:t>
            </a:r>
            <a:r>
              <a:rPr lang="el-GR" b="1" dirty="0" smtClean="0"/>
              <a:t> </a:t>
            </a:r>
            <a:endParaRPr lang="el-GR" b="1" dirty="0"/>
          </a:p>
        </p:txBody>
      </p:sp>
      <p:pic>
        <p:nvPicPr>
          <p:cNvPr id="4" name="irc_mi" descr="Αποτέλεσμα εικόνας για υπερτροφια προστατη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484784"/>
            <a:ext cx="3456384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- TextBox"/>
          <p:cNvSpPr txBox="1"/>
          <p:nvPr/>
        </p:nvSpPr>
        <p:spPr>
          <a:xfrm>
            <a:off x="5076056" y="5733256"/>
            <a:ext cx="2230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/>
              <a:t>Δακτυλική </a:t>
            </a:r>
            <a:r>
              <a:rPr lang="el-GR" b="1" dirty="0"/>
              <a:t>εξέταση</a:t>
            </a:r>
            <a:endParaRPr lang="el-GR" dirty="0"/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4872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                   </a:t>
            </a:r>
            <a:r>
              <a:rPr lang="el-GR" dirty="0" smtClean="0">
                <a:solidFill>
                  <a:srgbClr val="FF0000"/>
                </a:solidFill>
              </a:rPr>
              <a:t>ΘΕΡΑΠΕΙΑ</a:t>
            </a:r>
            <a:br>
              <a:rPr lang="el-GR" dirty="0" smtClean="0">
                <a:solidFill>
                  <a:srgbClr val="FF0000"/>
                </a:solidFill>
              </a:rPr>
            </a:b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196752"/>
            <a:ext cx="7239000" cy="5258984"/>
          </a:xfrm>
        </p:spPr>
        <p:txBody>
          <a:bodyPr>
            <a:normAutofit fontScale="92500"/>
          </a:bodyPr>
          <a:lstStyle/>
          <a:p>
            <a:pPr marL="514350" indent="-514350">
              <a:buNone/>
            </a:pPr>
            <a:r>
              <a:rPr lang="el-GR" b="1" dirty="0" smtClean="0">
                <a:solidFill>
                  <a:srgbClr val="00B0F0"/>
                </a:solidFill>
              </a:rPr>
              <a:t>1</a:t>
            </a:r>
            <a:r>
              <a:rPr lang="el-GR" b="1" dirty="0" smtClean="0"/>
              <a:t> Ενεργητική παρακολούθηση </a:t>
            </a:r>
            <a:r>
              <a:rPr lang="el-GR" dirty="0" smtClean="0"/>
              <a:t>σε ασθενείς με ήπια συμπτώματα </a:t>
            </a:r>
          </a:p>
          <a:p>
            <a:endParaRPr lang="el-GR" dirty="0" smtClean="0"/>
          </a:p>
          <a:p>
            <a:pPr marL="514350" indent="-514350">
              <a:buNone/>
            </a:pPr>
            <a:r>
              <a:rPr lang="el-GR" b="1" dirty="0" smtClean="0">
                <a:solidFill>
                  <a:srgbClr val="00B0F0"/>
                </a:solidFill>
              </a:rPr>
              <a:t>2</a:t>
            </a:r>
            <a:r>
              <a:rPr lang="el-GR" b="1" dirty="0" smtClean="0"/>
              <a:t> Συντηρητική θεραπεία </a:t>
            </a:r>
            <a:r>
              <a:rPr lang="el-GR" dirty="0" smtClean="0"/>
              <a:t>με φαρμακευτική αγωγή </a:t>
            </a:r>
          </a:p>
          <a:p>
            <a:endParaRPr lang="el-GR" dirty="0" smtClean="0"/>
          </a:p>
          <a:p>
            <a:pPr>
              <a:buNone/>
            </a:pPr>
            <a:r>
              <a:rPr lang="el-GR" b="1" dirty="0" smtClean="0">
                <a:solidFill>
                  <a:srgbClr val="00B0F0"/>
                </a:solidFill>
              </a:rPr>
              <a:t>3</a:t>
            </a:r>
            <a:r>
              <a:rPr lang="el-GR" b="1" dirty="0" smtClean="0"/>
              <a:t> Χειρουργική αντιμετώπιση </a:t>
            </a:r>
            <a:r>
              <a:rPr lang="el-GR" dirty="0" smtClean="0"/>
              <a:t>:</a:t>
            </a:r>
          </a:p>
          <a:p>
            <a:pPr>
              <a:buNone/>
            </a:pPr>
            <a:r>
              <a:rPr lang="el-GR" dirty="0" smtClean="0"/>
              <a:t>Η χειρουργική μέθοδος εκλογής εξαρτάται από : </a:t>
            </a:r>
          </a:p>
          <a:p>
            <a:r>
              <a:rPr lang="el-GR" dirty="0" smtClean="0"/>
              <a:t>   το μέγεθος του αδένα</a:t>
            </a:r>
          </a:p>
          <a:p>
            <a:r>
              <a:rPr lang="el-GR" dirty="0" smtClean="0"/>
              <a:t>   την ηλικία του αρρώστου</a:t>
            </a:r>
          </a:p>
          <a:p>
            <a:r>
              <a:rPr lang="el-GR" dirty="0" smtClean="0"/>
              <a:t>   την γενική του κατάσταση</a:t>
            </a:r>
          </a:p>
          <a:p>
            <a:r>
              <a:rPr lang="el-GR" dirty="0" smtClean="0"/>
              <a:t>   την παρουσία άλλων </a:t>
            </a:r>
            <a:r>
              <a:rPr lang="el-GR" dirty="0" smtClean="0"/>
              <a:t>ασθενειών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/>
          <a:lstStyle/>
          <a:p>
            <a:r>
              <a:rPr lang="el-GR" dirty="0" smtClean="0">
                <a:solidFill>
                  <a:srgbClr val="FF0000"/>
                </a:solidFill>
              </a:rPr>
              <a:t>ΚΑΤΗΓΟΡΙΕΣ ΕΠΕΜΒΑΣΕΩΝ</a:t>
            </a: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b="1" dirty="0" smtClean="0"/>
              <a:t>Διουρηθρική</a:t>
            </a:r>
            <a:r>
              <a:rPr lang="el-GR" b="1" dirty="0" smtClean="0"/>
              <a:t>  </a:t>
            </a:r>
            <a:r>
              <a:rPr lang="el-GR" b="1" dirty="0" smtClean="0"/>
              <a:t>προστατεκτομή</a:t>
            </a:r>
            <a:endParaRPr lang="el-GR" b="1" dirty="0" smtClean="0"/>
          </a:p>
          <a:p>
            <a:r>
              <a:rPr lang="el-GR" b="1" dirty="0" smtClean="0"/>
              <a:t>Ανοικτή </a:t>
            </a:r>
            <a:r>
              <a:rPr lang="el-GR" b="1" dirty="0" smtClean="0"/>
              <a:t>προστατεκτομή</a:t>
            </a:r>
            <a:r>
              <a:rPr lang="el-GR" dirty="0" smtClean="0"/>
              <a:t> </a:t>
            </a:r>
          </a:p>
          <a:p>
            <a:r>
              <a:rPr lang="el-GR" b="1" dirty="0" smtClean="0"/>
              <a:t>Διουρηθρική</a:t>
            </a:r>
            <a:r>
              <a:rPr lang="el-GR" b="1" dirty="0" smtClean="0"/>
              <a:t> </a:t>
            </a:r>
            <a:r>
              <a:rPr lang="el-GR" b="1" dirty="0" smtClean="0"/>
              <a:t>προστατεκτομή</a:t>
            </a:r>
            <a:r>
              <a:rPr lang="el-GR" b="1" dirty="0" smtClean="0"/>
              <a:t> με </a:t>
            </a:r>
            <a:r>
              <a:rPr lang="en-US" b="1" dirty="0" smtClean="0"/>
              <a:t>laser </a:t>
            </a:r>
            <a:endParaRPr lang="el-GR" b="1" dirty="0" smtClean="0"/>
          </a:p>
          <a:p>
            <a:endParaRPr lang="el-GR" b="1" dirty="0" smtClean="0"/>
          </a:p>
          <a:p>
            <a:endParaRPr lang="el-GR" b="1" dirty="0"/>
          </a:p>
        </p:txBody>
      </p:sp>
      <p:pic>
        <p:nvPicPr>
          <p:cNvPr id="4" name="irc_mi" descr="Αποτέλεσμα εικόνας για υπερτροφια προστάτη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1008"/>
            <a:ext cx="3779912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rc_mi" descr="Αποτέλεσμα εικόνας για υπερτροφια προστάτη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3429000"/>
            <a:ext cx="424847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- TextBox"/>
          <p:cNvSpPr txBox="1"/>
          <p:nvPr/>
        </p:nvSpPr>
        <p:spPr>
          <a:xfrm>
            <a:off x="3995936" y="6237312"/>
            <a:ext cx="17281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 b="1" dirty="0" smtClean="0"/>
          </a:p>
          <a:p>
            <a:r>
              <a:rPr lang="en-US" b="1" dirty="0" smtClean="0"/>
              <a:t>Holmium </a:t>
            </a:r>
            <a:r>
              <a:rPr lang="en-US" b="1" dirty="0"/>
              <a:t>laser</a:t>
            </a:r>
            <a:endParaRPr lang="el-GR" dirty="0"/>
          </a:p>
          <a:p>
            <a:endParaRPr lang="el-GR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>
                <a:solidFill>
                  <a:srgbClr val="FF0000"/>
                </a:solidFill>
              </a:rPr>
              <a:t>ΝΟΣΗΛΕΥΤΙΚΗ ΦΡΟΝΤΙΔΑ</a:t>
            </a: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0" y="1772816"/>
            <a:ext cx="7696200" cy="4682920"/>
          </a:xfrm>
        </p:spPr>
        <p:txBody>
          <a:bodyPr/>
          <a:lstStyle/>
          <a:p>
            <a:pPr>
              <a:buNone/>
            </a:pPr>
            <a:r>
              <a:rPr lang="el-GR" dirty="0" smtClean="0"/>
              <a:t>   </a:t>
            </a:r>
            <a:r>
              <a:rPr lang="el-GR" b="1" dirty="0" smtClean="0">
                <a:solidFill>
                  <a:srgbClr val="0070C0"/>
                </a:solidFill>
              </a:rPr>
              <a:t>Σκοπός</a:t>
            </a:r>
            <a:r>
              <a:rPr lang="el-GR" dirty="0" smtClean="0"/>
              <a:t> </a:t>
            </a:r>
            <a:r>
              <a:rPr lang="el-GR" sz="2400" dirty="0" smtClean="0"/>
              <a:t>όλων των νοσηλευτικών ενεργειών είναι η κατανόηση από τον ασθενή της κατάστασης και της θεραπείας του ,η ανακούφιση των συμπτωμάτων στο μέγιστο δυνατό  βαθμό  και η αποθεραπεία του αρρώστου , έχοντας πάντα σαν γνώμονα τη σωστή αποκατάσταση και υγεία του ασθενή</a:t>
            </a:r>
            <a:r>
              <a:rPr lang="el-GR" dirty="0" smtClean="0"/>
              <a:t>.</a:t>
            </a:r>
          </a:p>
          <a:p>
            <a:pPr>
              <a:buNone/>
            </a:pPr>
            <a:endParaRPr lang="el-GR" dirty="0" smtClean="0"/>
          </a:p>
          <a:p>
            <a:pPr marL="514350" indent="-514350">
              <a:buFont typeface="+mj-lt"/>
              <a:buAutoNum type="alphaUcPeriod"/>
            </a:pPr>
            <a:r>
              <a:rPr lang="el-GR" b="1" dirty="0" smtClean="0">
                <a:solidFill>
                  <a:srgbClr val="002060"/>
                </a:solidFill>
              </a:rPr>
              <a:t>Προεγχειρητική</a:t>
            </a:r>
            <a:r>
              <a:rPr lang="el-GR" b="1" dirty="0" smtClean="0">
                <a:solidFill>
                  <a:srgbClr val="002060"/>
                </a:solidFill>
              </a:rPr>
              <a:t> ετοιμασία</a:t>
            </a:r>
            <a:endParaRPr lang="el-GR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r>
              <a:rPr lang="el-GR" b="1" dirty="0" smtClean="0">
                <a:solidFill>
                  <a:srgbClr val="002060"/>
                </a:solidFill>
              </a:rPr>
              <a:t>Μετεγχειρητική φροντίδα</a:t>
            </a:r>
            <a:endParaRPr lang="el-GR" dirty="0" smtClean="0">
              <a:solidFill>
                <a:srgbClr val="002060"/>
              </a:solidFill>
            </a:endParaRPr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1256006"/>
            <a:ext cx="763284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l-GR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Βιβλιογραφία 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el-GR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Ιατρική βιβλιοθήκη </a:t>
            </a: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–</a:t>
            </a: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Γενική κλινική </a:t>
            </a: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Τσεπέτη</a:t>
            </a: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Καραγιάννης Θεόδωρος  Ουρολόγος Ανδρολόγος</a:t>
            </a:r>
            <a:endParaRPr kumimoji="0" lang="el-G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Νοσηλευτική Παθολογική Χειρ/</a:t>
            </a: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κή Μαλγαρινού</a:t>
            </a: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, </a:t>
            </a: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Κωνσταντινίδου</a:t>
            </a: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τόμος Β1</a:t>
            </a:r>
            <a:endParaRPr kumimoji="0" lang="el-G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Κατ</a:t>
            </a: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’</a:t>
            </a: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οίκον</a:t>
            </a: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νοσηλευτική Σοφία </a:t>
            </a: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Ζύγα</a:t>
            </a: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Καθ. Παν. Πελοποννήσου Τμήμα </a:t>
            </a: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Νοσ</a:t>
            </a: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/</a:t>
            </a: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κής</a:t>
            </a:r>
            <a:endParaRPr kumimoji="0" lang="el-G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Νοσηλευτική ΤΕΕ </a:t>
            </a: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Β.Νοσηλευτών</a:t>
            </a: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Ρούπα</a:t>
            </a: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,</a:t>
            </a: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Ζαριβάκη,Τσίκος</a:t>
            </a: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, </a:t>
            </a: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Χατζηπέτρου</a:t>
            </a:r>
            <a:endParaRPr kumimoji="0" lang="el-G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Νοσηλευτική Παθολογική Χειρ/</a:t>
            </a: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κή Αννα</a:t>
            </a: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Σαχινη</a:t>
            </a: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</a:t>
            </a: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Καρδαση,Μαρια</a:t>
            </a: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Πανου</a:t>
            </a:r>
            <a:endParaRPr kumimoji="0" lang="el-G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- TextBox"/>
          <p:cNvSpPr txBox="1"/>
          <p:nvPr/>
        </p:nvSpPr>
        <p:spPr>
          <a:xfrm>
            <a:off x="1907704" y="5157192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dirty="0" smtClean="0">
                <a:latin typeface="Arial Black" pitchFamily="34" charset="0"/>
              </a:rPr>
              <a:t>ΕΥΧΑΡΙΣΤΟΥΜΕ ΠΟΛΥ</a:t>
            </a:r>
            <a:endParaRPr lang="el-GR" sz="24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Αφθονία">
  <a:themeElements>
    <a:clrScheme name="Αφθονί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Αφθονία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Αφθονία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120</TotalTime>
  <Words>374</Words>
  <Application>Microsoft Office PowerPoint</Application>
  <PresentationFormat>Προβολή στην οθόνη (4:3)</PresentationFormat>
  <Paragraphs>65</Paragraphs>
  <Slides>9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9</vt:i4>
      </vt:variant>
    </vt:vector>
  </HeadingPairs>
  <TitlesOfParts>
    <vt:vector size="10" baseType="lpstr">
      <vt:lpstr>Αφθονία</vt:lpstr>
      <vt:lpstr>ΚΑΛΟΗΘΗΣ ΥΠΕΡΠΛΑΣΙΑ ΤΟΥ ΠΡΟΣΤΑΤΗ </vt:lpstr>
      <vt:lpstr>ΥΠΕΡΠΛΑΣΙΑ Ή ΥΠΕΡΤΡΟΦΙΑ Ή ΑΔΕΝΩΜΑ                 του προστάτη </vt:lpstr>
      <vt:lpstr>Διαφάνεια 3</vt:lpstr>
      <vt:lpstr>Διαφάνεια 4</vt:lpstr>
      <vt:lpstr>                ΔΙΑΓΝΩΣΗ</vt:lpstr>
      <vt:lpstr>                   ΘΕΡΑΠΕΙΑ </vt:lpstr>
      <vt:lpstr>ΚΑΤΗΓΟΡΙΕΣ ΕΠΕΜΒΑΣΕΩΝ</vt:lpstr>
      <vt:lpstr>ΝΟΣΗΛΕΥΤΙΚΗ ΦΡΟΝΤΙΔΑ</vt:lpstr>
      <vt:lpstr>Διαφάνεια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ΚΑΛΟΗΘΗΣ ΥΠΕΡΠΛΑΣΙΑ ΤΟΥ ΠΡΟΣΤΑΤΗ</dc:title>
  <dc:creator>TurmoX</dc:creator>
  <cp:lastModifiedBy>TurmoX</cp:lastModifiedBy>
  <cp:revision>25</cp:revision>
  <dcterms:created xsi:type="dcterms:W3CDTF">2017-02-04T15:21:21Z</dcterms:created>
  <dcterms:modified xsi:type="dcterms:W3CDTF">2017-02-06T17:19:27Z</dcterms:modified>
</cp:coreProperties>
</file>