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65" r:id="rId10"/>
    <p:sldId id="291" r:id="rId11"/>
    <p:sldId id="292" r:id="rId12"/>
    <p:sldId id="288" r:id="rId13"/>
    <p:sldId id="290" r:id="rId14"/>
    <p:sldId id="267" r:id="rId15"/>
    <p:sldId id="268" r:id="rId16"/>
    <p:sldId id="278" r:id="rId17"/>
    <p:sldId id="280" r:id="rId18"/>
    <p:sldId id="271" r:id="rId19"/>
    <p:sldId id="272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F4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755BD-4C40-40E6-8695-8DE0DE1DA14E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73CA5-47BE-470D-85D1-6DA920245F6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827584" y="692696"/>
            <a:ext cx="7416824" cy="1752600"/>
          </a:xfrm>
          <a:ln>
            <a:solidFill>
              <a:schemeClr val="accent1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  <a:flatTx/>
          </a:bodyPr>
          <a:lstStyle/>
          <a:p>
            <a:pPr algn="l">
              <a:spcAft>
                <a:spcPts val="0"/>
              </a:spcAft>
            </a:pPr>
            <a:r>
              <a:rPr lang="en-US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O</a:t>
            </a:r>
            <a:r>
              <a:rPr lang="el-GR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νομ/μο:</a:t>
            </a:r>
            <a:r>
              <a:rPr lang="en-US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el-GR" sz="19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Περάκη</a:t>
            </a:r>
            <a:r>
              <a:rPr lang="en-US" sz="19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-</a:t>
            </a:r>
            <a:r>
              <a:rPr lang="el-GR" sz="19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Γεωργία                                </a:t>
            </a:r>
            <a:r>
              <a:rPr lang="el-GR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Ημ/νια:7/02/2017</a:t>
            </a:r>
          </a:p>
          <a:p>
            <a:pPr algn="l">
              <a:spcAft>
                <a:spcPts val="0"/>
              </a:spcAft>
            </a:pPr>
            <a:r>
              <a:rPr lang="el-GR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Κλινική:</a:t>
            </a:r>
            <a:r>
              <a:rPr lang="en-US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el-GR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Χειρουργική Γ.Ν.Α.Ν</a:t>
            </a:r>
          </a:p>
          <a:p>
            <a:pPr algn="l">
              <a:spcAft>
                <a:spcPts val="0"/>
              </a:spcAft>
            </a:pPr>
            <a:r>
              <a:rPr lang="el-GR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ΕΡΓΑΣΙΑ   Δ.Ι.Ε.Κ  ΓΕΝΙΚΗΣ.ΝΟΣΗΛΕΥΤΙΚΗΣ  </a:t>
            </a:r>
            <a:r>
              <a:rPr lang="el-GR" sz="1900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Αγ.ΝΙΚΟΛΑΟΥ</a:t>
            </a:r>
            <a:endParaRPr lang="el-GR" sz="19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>
              <a:spcAft>
                <a:spcPts val="0"/>
              </a:spcAft>
            </a:pPr>
            <a:r>
              <a:rPr lang="el-GR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ΘΕΜΑ</a:t>
            </a:r>
            <a:r>
              <a:rPr lang="el-GR" sz="19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:ΠΝΕΥΜΟΘΩΡΑΚΑΣ</a:t>
            </a:r>
          </a:p>
          <a:p>
            <a:pPr algn="l">
              <a:spcAft>
                <a:spcPts val="0"/>
              </a:spcAft>
            </a:pPr>
            <a:r>
              <a:rPr lang="el-GR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Καθηγήτρια:</a:t>
            </a:r>
            <a:r>
              <a:rPr lang="en-US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el-GR" sz="1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Λαμπράκη Μαρίζα</a:t>
            </a:r>
          </a:p>
        </p:txBody>
      </p:sp>
      <p:pic>
        <p:nvPicPr>
          <p:cNvPr id="22530" name="Picture 2" descr="https://edc2.healthtap.com/ht-staging/user_answer/avatars/852534/large/open-uri20130215-17584-7gq94n.jpeg?1386649107"/>
          <p:cNvPicPr>
            <a:picLocks noChangeAspect="1" noChangeArrowheads="1"/>
          </p:cNvPicPr>
          <p:nvPr/>
        </p:nvPicPr>
        <p:blipFill>
          <a:blip r:embed="rId3" cstate="print"/>
          <a:srcRect t="32113" b="30518"/>
          <a:stretch>
            <a:fillRect/>
          </a:stretch>
        </p:blipFill>
        <p:spPr bwMode="auto">
          <a:xfrm>
            <a:off x="3505200" y="3068960"/>
            <a:ext cx="5638800" cy="2808312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217443"/>
          </a:xfr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l-GR" sz="2000" u="sng" dirty="0" smtClean="0">
                <a:solidFill>
                  <a:srgbClr val="002060"/>
                </a:solidFill>
              </a:rPr>
              <a:t>2ΑΝ</a:t>
            </a:r>
            <a:r>
              <a:rPr lang="el-GR" sz="2000" dirty="0" smtClean="0">
                <a:solidFill>
                  <a:srgbClr val="002060"/>
                </a:solidFill>
              </a:rPr>
              <a:t> </a:t>
            </a:r>
            <a:r>
              <a:rPr lang="el-GR" sz="2000" u="sng" dirty="0" smtClean="0">
                <a:solidFill>
                  <a:srgbClr val="002060"/>
                </a:solidFill>
              </a:rPr>
              <a:t>καταλαμβάνει</a:t>
            </a:r>
            <a:r>
              <a:rPr lang="el-GR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πάνω από 15%</a:t>
            </a: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l-GR" sz="2000" dirty="0" smtClean="0"/>
              <a:t>του ημιθωρακίου χρήσει τοποθέτησης στην υπεζωκοτική κοιλότητα σωλήνα που το περιφερικό άκρο του εμβαπτίζεται σε δοχείο με νερό κλειστού κυκλώματος η αλλιώς </a:t>
            </a:r>
            <a:r>
              <a:rPr lang="en-US" sz="2000" dirty="0" smtClean="0"/>
              <a:t>BELLAU</a:t>
            </a:r>
            <a:r>
              <a:rPr lang="el-GR" sz="2000" dirty="0" smtClean="0"/>
              <a:t>.</a:t>
            </a:r>
            <a:endParaRPr lang="en-US" sz="2000" dirty="0" smtClean="0"/>
          </a:p>
          <a:p>
            <a:pPr>
              <a:buNone/>
            </a:pPr>
            <a:endParaRPr lang="el-GR" sz="2000" dirty="0" smtClean="0"/>
          </a:p>
          <a:p>
            <a:pPr>
              <a:buSzPct val="85000"/>
              <a:buFont typeface="Wingdings" pitchFamily="2" charset="2"/>
              <a:buChar char="q"/>
            </a:pPr>
            <a:r>
              <a:rPr lang="el-GR" sz="2000" u="sng" dirty="0" smtClean="0">
                <a:solidFill>
                  <a:schemeClr val="accent2">
                    <a:lumMod val="75000"/>
                  </a:schemeClr>
                </a:solidFill>
              </a:rPr>
              <a:t>ΝΟΣΗΛΕΥΤΙΚΗ ΠΑΡΕΜΒΑΣΗ-ΦΡΟΝΤΙΔΑ ΓΙΑ ΕΦΑΡΜΟΓΗ </a:t>
            </a:r>
            <a:r>
              <a:rPr lang="el-GR" sz="2000" b="1" u="sng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2000" b="1" i="1" u="sng" dirty="0" smtClean="0">
                <a:solidFill>
                  <a:schemeClr val="accent2">
                    <a:lumMod val="75000"/>
                  </a:schemeClr>
                </a:solidFill>
              </a:rPr>
              <a:t>BELLAU</a:t>
            </a:r>
            <a:r>
              <a:rPr lang="el-GR" sz="2000" b="1" i="1" u="sng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el-GR" sz="2000" b="1" u="sng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l-GR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Λήψη</a:t>
            </a:r>
            <a:r>
              <a:rPr lang="el-GR" sz="2000" b="1" dirty="0" smtClean="0"/>
              <a:t> ΖΣ </a:t>
            </a:r>
            <a:r>
              <a:rPr lang="el-GR" sz="2000" dirty="0" smtClean="0"/>
              <a:t>ασθενούς</a:t>
            </a:r>
            <a:r>
              <a:rPr lang="el-GR" sz="2000" b="1" dirty="0" smtClean="0"/>
              <a:t> ενημέρωση </a:t>
            </a:r>
            <a:r>
              <a:rPr lang="el-GR" sz="2000" dirty="0" smtClean="0"/>
              <a:t>για την πράξη τοποθέτησης </a:t>
            </a:r>
            <a:r>
              <a:rPr lang="el-GR" sz="2000" b="1" dirty="0" smtClean="0"/>
              <a:t>μείωση φόβου</a:t>
            </a:r>
            <a:r>
              <a:rPr lang="el-GR" sz="2000" dirty="0" smtClean="0"/>
              <a:t>-ψυχολογική υποστήριξη.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Τοποθέτηση ασθενούς </a:t>
            </a:r>
            <a:r>
              <a:rPr lang="el-GR" sz="2000" b="1" dirty="0" smtClean="0"/>
              <a:t>σε σωστή θέση </a:t>
            </a:r>
            <a:r>
              <a:rPr lang="el-GR" sz="2000" dirty="0" smtClean="0"/>
              <a:t>ανάλογα με την συνεργασία αυτού, με σκοπό να ανοίξουν τα μεσοπλεύρια διαστήματα για διευκόλυνση και εισαγωγή σωλήνα χωρίς τρώση των μεσοπλεύριων αγγείων.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b="1" dirty="0" smtClean="0"/>
              <a:t>Σωστή αντισηψία </a:t>
            </a:r>
            <a:r>
              <a:rPr lang="el-GR" sz="2000" dirty="0" smtClean="0"/>
              <a:t>στο σημείο παρακέντησης</a:t>
            </a:r>
            <a:r>
              <a:rPr lang="el-GR" sz="2000" b="1" dirty="0" smtClean="0"/>
              <a:t> θώρακα</a:t>
            </a:r>
            <a:r>
              <a:rPr lang="en-US" sz="2000" b="1" dirty="0" smtClean="0"/>
              <a:t> </a:t>
            </a:r>
            <a:r>
              <a:rPr lang="el-GR" sz="2000" b="1" dirty="0" smtClean="0"/>
              <a:t>(2</a:t>
            </a:r>
            <a:r>
              <a:rPr lang="el-GR" sz="2000" b="1" baseline="30000" dirty="0" smtClean="0"/>
              <a:t>ο</a:t>
            </a:r>
            <a:r>
              <a:rPr lang="el-GR" sz="2000" b="1" dirty="0" smtClean="0"/>
              <a:t>-3</a:t>
            </a:r>
            <a:r>
              <a:rPr lang="el-GR" sz="2000" b="1" baseline="30000" dirty="0" smtClean="0"/>
              <a:t>ο</a:t>
            </a:r>
            <a:r>
              <a:rPr lang="el-GR" sz="2000" b="1" dirty="0" smtClean="0"/>
              <a:t>) μες/ριο </a:t>
            </a:r>
            <a:r>
              <a:rPr lang="el-GR" sz="2000" dirty="0" smtClean="0"/>
              <a:t>διάστημα ή χαμηλότερα αν υπάρχει υγρό.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b="1" dirty="0" smtClean="0"/>
              <a:t>Ετοιμασία δίσκου </a:t>
            </a:r>
            <a:r>
              <a:rPr lang="el-GR" sz="2000" dirty="0" smtClean="0"/>
              <a:t>με υλικό παρακέντησης θώρακα εργαλεία- </a:t>
            </a:r>
            <a:r>
              <a:rPr lang="en-US" sz="2000" dirty="0" smtClean="0"/>
              <a:t>set</a:t>
            </a:r>
            <a:r>
              <a:rPr lang="el-GR" sz="2000" dirty="0" smtClean="0"/>
              <a:t>-πεδίο</a:t>
            </a:r>
            <a:r>
              <a:rPr lang="en-US" sz="2000" dirty="0" smtClean="0"/>
              <a:t>.</a:t>
            </a:r>
            <a:endParaRPr lang="el-GR" sz="2000" dirty="0" smtClean="0"/>
          </a:p>
          <a:p>
            <a:endParaRPr lang="el-G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67544" y="1340768"/>
            <a:ext cx="8424936" cy="3888432"/>
            <a:chOff x="975" y="1440"/>
            <a:chExt cx="3850" cy="1803"/>
          </a:xfrm>
        </p:grpSpPr>
        <p:pic>
          <p:nvPicPr>
            <p:cNvPr id="3" name="Picture 5" descr="Atrium8"/>
            <p:cNvPicPr>
              <a:picLocks noChangeAspect="1" noChangeArrowheads="1"/>
            </p:cNvPicPr>
            <p:nvPr/>
          </p:nvPicPr>
          <p:blipFill>
            <a:blip r:embed="rId3" cstate="print"/>
            <a:srcRect l="1717" t="3674" r="1285" b="2642"/>
            <a:stretch>
              <a:fillRect/>
            </a:stretch>
          </p:blipFill>
          <p:spPr bwMode="auto">
            <a:xfrm>
              <a:off x="975" y="1440"/>
              <a:ext cx="3850" cy="1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7"/>
            <p:cNvSpPr>
              <a:spLocks noChangeArrowheads="1"/>
            </p:cNvSpPr>
            <p:nvPr/>
          </p:nvSpPr>
          <p:spPr bwMode="auto">
            <a:xfrm>
              <a:off x="1338" y="1752"/>
              <a:ext cx="771" cy="22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Θωρακικός</a:t>
              </a:r>
            </a:p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σωλήνας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1655" y="3022"/>
              <a:ext cx="1044" cy="18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Αποστειρωμένες γάζες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2562" y="2886"/>
              <a:ext cx="771" cy="18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αναισθητικό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3198" y="3113"/>
              <a:ext cx="907" cy="9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ράμματα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4014" y="2840"/>
              <a:ext cx="771" cy="22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Αντιβιωτική</a:t>
              </a:r>
            </a:p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αλοιφή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3969" y="2205"/>
              <a:ext cx="771" cy="22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 dirty="0">
                  <a:solidFill>
                    <a:schemeClr val="accent2"/>
                  </a:solidFill>
                </a:rPr>
                <a:t>Αποστειρωμένα</a:t>
              </a:r>
            </a:p>
            <a:p>
              <a:pPr algn="ctr"/>
              <a:r>
                <a:rPr lang="el-GR" sz="1400" b="1" dirty="0">
                  <a:solidFill>
                    <a:schemeClr val="accent2"/>
                  </a:solidFill>
                </a:rPr>
                <a:t>γάντια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3152" y="2251"/>
              <a:ext cx="726" cy="13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Αντισηπτικό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2517" y="1933"/>
              <a:ext cx="408" cy="13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Νυστέρι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975" y="3022"/>
              <a:ext cx="590" cy="18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Λαβίδα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2109" y="2341"/>
              <a:ext cx="771" cy="13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l-GR" sz="1400" b="1">
                  <a:solidFill>
                    <a:schemeClr val="accent2"/>
                  </a:solidFill>
                </a:rPr>
                <a:t>Λευκοπλάστ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500166" y="0"/>
            <a:ext cx="55721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ΔΙΣΚΟΣ Ν.ΓΙΑ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BELLAW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1714512"/>
          </a:xfrm>
        </p:spPr>
        <p:txBody>
          <a:bodyPr/>
          <a:lstStyle/>
          <a:p>
            <a:pPr lvl="0">
              <a:buClr>
                <a:srgbClr val="002060"/>
              </a:buClr>
              <a:buSzPct val="85000"/>
              <a:buFont typeface="Wingdings" pitchFamily="2" charset="2"/>
              <a:buChar char="q"/>
            </a:pPr>
            <a:r>
              <a:rPr lang="el-GR" sz="2000" dirty="0" smtClean="0">
                <a:solidFill>
                  <a:prstClr val="black"/>
                </a:solidFill>
              </a:rPr>
              <a:t> </a:t>
            </a:r>
            <a:r>
              <a:rPr lang="el-GR" sz="2000" b="1" u="sng" dirty="0" smtClean="0">
                <a:solidFill>
                  <a:srgbClr val="002060"/>
                </a:solidFill>
              </a:rPr>
              <a:t>ΜΕΤΑ ΤΗΝ ΕΦΑΡΜΟΓΗ</a:t>
            </a:r>
            <a:r>
              <a:rPr lang="el-GR" sz="2000" dirty="0" smtClean="0">
                <a:solidFill>
                  <a:srgbClr val="002060"/>
                </a:solidFill>
              </a:rPr>
              <a:t>:</a:t>
            </a:r>
            <a:r>
              <a:rPr lang="el-GR" sz="2000" dirty="0" smtClean="0">
                <a:solidFill>
                  <a:prstClr val="black"/>
                </a:solidFill>
              </a:rPr>
              <a:t> Η σωστή λειτουργία του </a:t>
            </a:r>
            <a:r>
              <a:rPr lang="en-US" sz="2000" b="1" i="1" u="sng" dirty="0" err="1" smtClean="0">
                <a:solidFill>
                  <a:srgbClr val="002060"/>
                </a:solidFill>
              </a:rPr>
              <a:t>Bellau</a:t>
            </a:r>
            <a:r>
              <a:rPr lang="el-GR" sz="2000" dirty="0" smtClean="0">
                <a:solidFill>
                  <a:prstClr val="black"/>
                </a:solidFill>
              </a:rPr>
              <a:t> είναι </a:t>
            </a:r>
            <a:r>
              <a:rPr lang="el-GR" sz="2000" b="1" dirty="0" smtClean="0">
                <a:solidFill>
                  <a:prstClr val="black"/>
                </a:solidFill>
              </a:rPr>
              <a:t>ευθύνη</a:t>
            </a:r>
            <a:r>
              <a:rPr lang="el-GR" sz="2000" dirty="0" smtClean="0">
                <a:solidFill>
                  <a:prstClr val="black"/>
                </a:solidFill>
              </a:rPr>
              <a:t> του νοσηλευτή. Προσέχει για αποφυγή αναδίπλωση σωλήνα για την ακεραιότητα αυτού. Διατήρηση φιάλης σε χαμηλότερο επίπεδο από θώρακα και έλεγχος για ελαστικές συνδέσεις του σωλήνα και στεγανότητα αυτών.</a:t>
            </a:r>
          </a:p>
          <a:p>
            <a:endParaRPr lang="el-G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501686"/>
            <a:ext cx="4925456" cy="2356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85926"/>
            <a:ext cx="5199092" cy="244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717032"/>
            <a:ext cx="61626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ct_6"/>
          <p:cNvPicPr>
            <a:picLocks noChangeAspect="1" noChangeArrowheads="1"/>
          </p:cNvPicPr>
          <p:nvPr/>
        </p:nvPicPr>
        <p:blipFill>
          <a:blip r:embed="rId3" cstate="print"/>
          <a:srcRect l="2283" t="2353" r="2981" b="3541"/>
          <a:stretch>
            <a:fillRect/>
          </a:stretch>
        </p:blipFill>
        <p:spPr bwMode="auto">
          <a:xfrm>
            <a:off x="827584" y="188640"/>
            <a:ext cx="7200800" cy="3366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107504" y="476672"/>
            <a:ext cx="8856984" cy="6120680"/>
          </a:xfrm>
        </p:spPr>
        <p:txBody>
          <a:bodyPr>
            <a:no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v"/>
            </a:pPr>
            <a:r>
              <a:rPr lang="el-GR" sz="2000" b="1" i="1" u="sng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Νοσηλευτικές Ευθύνες:</a:t>
            </a:r>
          </a:p>
          <a:p>
            <a:r>
              <a:rPr lang="el-GR" sz="2000" dirty="0" smtClean="0">
                <a:latin typeface="+mj-lt"/>
              </a:rPr>
              <a:t>Η φιάλη παροχέτευσης διατηρείται σε </a:t>
            </a:r>
            <a:r>
              <a:rPr lang="el-GR" sz="2000" i="1" u="sng" dirty="0" smtClean="0">
                <a:solidFill>
                  <a:srgbClr val="002060"/>
                </a:solidFill>
                <a:latin typeface="+mj-lt"/>
              </a:rPr>
              <a:t>ΟΡΘΙΑ ΘΕΣΗ</a:t>
            </a:r>
          </a:p>
          <a:p>
            <a:r>
              <a:rPr lang="el-GR" sz="2000" dirty="0" smtClean="0">
                <a:latin typeface="+mj-lt"/>
              </a:rPr>
              <a:t>Στερεώνεται ο σωλήνας προσεκτικά στο κρεβάτι ώστε να επιτρέπεται η </a:t>
            </a:r>
            <a:r>
              <a:rPr lang="el-GR" sz="2000" i="1" u="sng" dirty="0" smtClean="0">
                <a:solidFill>
                  <a:srgbClr val="002060"/>
                </a:solidFill>
                <a:latin typeface="+mj-lt"/>
              </a:rPr>
              <a:t>ΕΛΕΥΘΕΡΗ ΡΟΗ ΤΟΥ ΑΕΡΑ</a:t>
            </a:r>
            <a:r>
              <a:rPr lang="el-GR" sz="2000" dirty="0" smtClean="0">
                <a:latin typeface="+mj-lt"/>
              </a:rPr>
              <a:t>.</a:t>
            </a:r>
          </a:p>
          <a:p>
            <a:r>
              <a:rPr lang="el-GR" sz="2000" dirty="0" smtClean="0">
                <a:latin typeface="+mj-lt"/>
              </a:rPr>
              <a:t>Δεν αποφράσσεται εκτός αν υπάρχει ειδικός λόγος (αλλαγή φιάλης ή έλεγχος για διαφυγή).</a:t>
            </a:r>
          </a:p>
          <a:p>
            <a:r>
              <a:rPr lang="el-GR" sz="2000" dirty="0" smtClean="0">
                <a:latin typeface="+mj-lt"/>
              </a:rPr>
              <a:t>Σημειώνεται το </a:t>
            </a:r>
            <a:r>
              <a:rPr lang="el-GR" sz="2000" i="1" u="sng" dirty="0" smtClean="0">
                <a:solidFill>
                  <a:srgbClr val="002060"/>
                </a:solidFill>
                <a:latin typeface="+mj-lt"/>
              </a:rPr>
              <a:t>ΑΡΧΙΚΟ ΕΠΙΠΕΔΟ ΥΓΡΟΥ ΣΤΗ ΦΙΑΛΗ</a:t>
            </a:r>
          </a:p>
          <a:p>
            <a:r>
              <a:rPr lang="el-GR" sz="2000" dirty="0" smtClean="0">
                <a:latin typeface="+mj-lt"/>
              </a:rPr>
              <a:t>Στερεώνει όλες τις συνδέσεις με λευκοπλάστη για </a:t>
            </a:r>
            <a:r>
              <a:rPr lang="el-GR" sz="2000" i="1" u="sng" dirty="0" smtClean="0">
                <a:solidFill>
                  <a:srgbClr val="002060"/>
                </a:solidFill>
                <a:latin typeface="+mj-lt"/>
              </a:rPr>
              <a:t>ΝΑ ΜΗΝ ΥΠΑΡΧΕΙ ΔΙΑΡΡΟΗ</a:t>
            </a:r>
            <a:r>
              <a:rPr lang="el-GR" sz="2000" dirty="0" smtClean="0">
                <a:latin typeface="+mj-lt"/>
              </a:rPr>
              <a:t>.</a:t>
            </a:r>
          </a:p>
          <a:p>
            <a:r>
              <a:rPr lang="el-GR" sz="2000" dirty="0" smtClean="0">
                <a:latin typeface="+mj-lt"/>
              </a:rPr>
              <a:t>Παρακολουθεί την </a:t>
            </a:r>
            <a:r>
              <a:rPr lang="el-GR" sz="2000" i="1" u="sng" dirty="0" smtClean="0">
                <a:solidFill>
                  <a:srgbClr val="002060"/>
                </a:solidFill>
                <a:latin typeface="+mj-lt"/>
              </a:rPr>
              <a:t>ΚΙΝΗΣΗ ΤΗΣ ΕΠΙΦΑΝΕΙΑΣ</a:t>
            </a:r>
          </a:p>
          <a:p>
            <a:r>
              <a:rPr lang="el-GR" sz="2000" dirty="0" smtClean="0">
                <a:latin typeface="+mj-lt"/>
              </a:rPr>
              <a:t>του νερού η οποία δηλώνει σωστή λειτουργία του συστήματος.</a:t>
            </a:r>
          </a:p>
          <a:p>
            <a:r>
              <a:rPr lang="el-GR" sz="2000" dirty="0" smtClean="0">
                <a:latin typeface="+mj-lt"/>
              </a:rPr>
              <a:t>Φυσιολογικά ακολουθεί τις αναπνευστικές κινήσεις.</a:t>
            </a:r>
          </a:p>
          <a:p>
            <a:r>
              <a:rPr lang="el-GR" sz="2000" b="1" u="sng" dirty="0" smtClean="0">
                <a:latin typeface="+mj-lt"/>
              </a:rPr>
              <a:t>Σταματάει όταν</a:t>
            </a:r>
            <a:r>
              <a:rPr lang="el-GR" sz="2000" u="sng" dirty="0" smtClean="0">
                <a:latin typeface="+mj-lt"/>
              </a:rPr>
              <a:t>:</a:t>
            </a:r>
          </a:p>
          <a:p>
            <a:r>
              <a:rPr lang="el-GR" sz="2000" dirty="0" smtClean="0">
                <a:latin typeface="+mj-lt"/>
              </a:rPr>
              <a:t>εκπτυχθεί ο πνεύμονας.</a:t>
            </a:r>
          </a:p>
          <a:p>
            <a:r>
              <a:rPr lang="el-GR" sz="2000" dirty="0" smtClean="0">
                <a:latin typeface="+mj-lt"/>
              </a:rPr>
              <a:t>αποφραχθεί ή αναδιπλωθεί ο σωλήνας.</a:t>
            </a:r>
          </a:p>
          <a:p>
            <a:r>
              <a:rPr lang="el-GR" sz="2000" dirty="0" smtClean="0">
                <a:latin typeface="+mj-lt"/>
              </a:rPr>
              <a:t>η αναρρόφηση δεν λειτουργεί.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179512" y="0"/>
            <a:ext cx="8535892" cy="666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000" dirty="0" smtClean="0">
                <a:latin typeface="+mj-lt"/>
              </a:rPr>
              <a:t>• Η συσκευή</a:t>
            </a:r>
            <a:r>
              <a:rPr lang="el-GR" sz="2000" b="1" dirty="0" smtClean="0">
                <a:latin typeface="+mj-lt"/>
              </a:rPr>
              <a:t> δεν </a:t>
            </a:r>
            <a:r>
              <a:rPr lang="el-GR" sz="2000" dirty="0" smtClean="0">
                <a:latin typeface="+mj-lt"/>
              </a:rPr>
              <a:t>πρέπει να ανυψώνεται πάνω</a:t>
            </a:r>
            <a:endParaRPr lang="el-GR" sz="2000" b="1" dirty="0" smtClean="0">
              <a:latin typeface="+mj-lt"/>
            </a:endParaRPr>
          </a:p>
          <a:p>
            <a:pPr>
              <a:buNone/>
            </a:pPr>
            <a:r>
              <a:rPr lang="el-GR" sz="2000" b="1" dirty="0" smtClean="0">
                <a:latin typeface="+mj-lt"/>
              </a:rPr>
              <a:t>από το επίπεδο του θώρακα </a:t>
            </a:r>
            <a:r>
              <a:rPr lang="el-GR" sz="2000" dirty="0" smtClean="0">
                <a:latin typeface="+mj-lt"/>
              </a:rPr>
              <a:t>διότι έχουμε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επανεισαγωγή υγρού στην υπεζωκοτική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κοιλότητα και άρα </a:t>
            </a:r>
            <a:r>
              <a:rPr lang="el-GR" sz="2000" b="1" dirty="0" smtClean="0">
                <a:latin typeface="+mj-lt"/>
              </a:rPr>
              <a:t>αυξημένο κίνδυνο λοίμωξης.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• Το </a:t>
            </a:r>
            <a:r>
              <a:rPr lang="el-GR" sz="2000" b="1" dirty="0" smtClean="0">
                <a:latin typeface="+mj-lt"/>
              </a:rPr>
              <a:t>άκρο του σωλήνα </a:t>
            </a:r>
            <a:r>
              <a:rPr lang="el-GR" sz="2000" dirty="0" smtClean="0">
                <a:latin typeface="+mj-lt"/>
              </a:rPr>
              <a:t>της υδάτινης βαλβίδας να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είναι </a:t>
            </a:r>
            <a:r>
              <a:rPr lang="el-GR" sz="2000" b="1" dirty="0" smtClean="0">
                <a:latin typeface="+mj-lt"/>
              </a:rPr>
              <a:t>εμβυθισμένο στο νερό </a:t>
            </a:r>
            <a:r>
              <a:rPr lang="el-GR" sz="2000" dirty="0" smtClean="0">
                <a:latin typeface="+mj-lt"/>
              </a:rPr>
              <a:t>(κίνδυνος εισροής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αέρα στη θωρ. κοιλότητα )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• Το</a:t>
            </a:r>
            <a:r>
              <a:rPr lang="el-GR" sz="2000" b="1" dirty="0" smtClean="0">
                <a:latin typeface="+mj-lt"/>
              </a:rPr>
              <a:t> άρμεγμα </a:t>
            </a:r>
            <a:r>
              <a:rPr lang="el-GR" sz="2000" dirty="0" smtClean="0">
                <a:latin typeface="+mj-lt"/>
              </a:rPr>
              <a:t>πρέπει να γίνεται </a:t>
            </a:r>
            <a:r>
              <a:rPr lang="el-GR" sz="2000" b="1" dirty="0" smtClean="0">
                <a:latin typeface="+mj-lt"/>
              </a:rPr>
              <a:t>αυστηρά </a:t>
            </a:r>
            <a:r>
              <a:rPr lang="el-GR" sz="2000" b="1" u="sng" dirty="0" smtClean="0">
                <a:latin typeface="+mj-lt"/>
              </a:rPr>
              <a:t>μόνο</a:t>
            </a:r>
            <a:r>
              <a:rPr lang="el-GR" sz="2000" b="1" dirty="0" smtClean="0">
                <a:latin typeface="+mj-lt"/>
              </a:rPr>
              <a:t> </a:t>
            </a:r>
            <a:r>
              <a:rPr lang="el-GR" sz="2000" dirty="0" smtClean="0">
                <a:latin typeface="+mj-lt"/>
              </a:rPr>
              <a:t>όταν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υπάρχει υποψία </a:t>
            </a:r>
            <a:r>
              <a:rPr lang="el-GR" sz="2000" b="1" dirty="0" smtClean="0">
                <a:latin typeface="+mj-lt"/>
              </a:rPr>
              <a:t>απόφραξης </a:t>
            </a:r>
            <a:r>
              <a:rPr lang="el-GR" sz="2000" dirty="0" smtClean="0">
                <a:latin typeface="+mj-lt"/>
              </a:rPr>
              <a:t>(γιατί αυξάνει πολύ τις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πιέσεις ενδοθωρακικά).</a:t>
            </a:r>
            <a:endParaRPr lang="en-US" sz="2000" dirty="0" smtClean="0">
              <a:latin typeface="+mj-lt"/>
            </a:endParaRPr>
          </a:p>
          <a:p>
            <a:pPr>
              <a:buNone/>
            </a:pPr>
            <a:r>
              <a:rPr lang="el-GR" sz="2000" u="sng" dirty="0" smtClean="0">
                <a:latin typeface="+mj-lt"/>
              </a:rPr>
              <a:t>Παρακολουθεί</a:t>
            </a:r>
            <a:r>
              <a:rPr lang="el-GR" sz="2000" b="1" dirty="0" smtClean="0">
                <a:latin typeface="+mj-lt"/>
              </a:rPr>
              <a:t> </a:t>
            </a:r>
            <a:r>
              <a:rPr lang="el-GR" sz="2000" dirty="0" smtClean="0">
                <a:latin typeface="+mj-lt"/>
              </a:rPr>
              <a:t>για σημεία </a:t>
            </a:r>
            <a:r>
              <a:rPr lang="el-GR" sz="2000" b="1" dirty="0" smtClean="0">
                <a:latin typeface="+mj-lt"/>
              </a:rPr>
              <a:t>διαρροής αέρα.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– Αυτό ελέγχεται από την συνεχή έξοδο αέρα,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φυσαλίδες στη φιάλη.</a:t>
            </a:r>
          </a:p>
          <a:p>
            <a:pPr>
              <a:buNone/>
            </a:pPr>
            <a:r>
              <a:rPr lang="el-GR" sz="2000" u="sng" dirty="0" smtClean="0">
                <a:latin typeface="+mj-lt"/>
              </a:rPr>
              <a:t>– Φροντίζει </a:t>
            </a:r>
            <a:r>
              <a:rPr lang="el-GR" sz="2000" dirty="0" smtClean="0">
                <a:latin typeface="+mj-lt"/>
              </a:rPr>
              <a:t>για την</a:t>
            </a:r>
            <a:r>
              <a:rPr lang="el-GR" sz="2000" b="1" dirty="0" smtClean="0">
                <a:latin typeface="+mj-lt"/>
              </a:rPr>
              <a:t> αποκατάσταση </a:t>
            </a:r>
            <a:r>
              <a:rPr lang="el-GR" sz="2000" dirty="0" smtClean="0">
                <a:latin typeface="+mj-lt"/>
              </a:rPr>
              <a:t>του </a:t>
            </a:r>
            <a:r>
              <a:rPr lang="el-GR" sz="2000" b="1" dirty="0" smtClean="0">
                <a:latin typeface="+mj-lt"/>
              </a:rPr>
              <a:t>κλειστού</a:t>
            </a:r>
          </a:p>
          <a:p>
            <a:pPr>
              <a:buNone/>
            </a:pPr>
            <a:r>
              <a:rPr lang="el-GR" sz="2000" b="1" dirty="0" smtClean="0">
                <a:latin typeface="+mj-lt"/>
              </a:rPr>
              <a:t>κυκλώματος</a:t>
            </a:r>
          </a:p>
          <a:p>
            <a:pPr>
              <a:buNone/>
            </a:pPr>
            <a:r>
              <a:rPr lang="el-GR" sz="2000" u="sng" dirty="0" smtClean="0">
                <a:latin typeface="+mj-lt"/>
              </a:rPr>
              <a:t>• Διατηρεί </a:t>
            </a:r>
            <a:r>
              <a:rPr lang="el-GR" sz="2000" b="1" dirty="0" smtClean="0">
                <a:latin typeface="+mj-lt"/>
              </a:rPr>
              <a:t>τη φιάλη χαμηλότερα </a:t>
            </a:r>
            <a:r>
              <a:rPr lang="el-GR" sz="2000" dirty="0" smtClean="0">
                <a:latin typeface="+mj-lt"/>
              </a:rPr>
              <a:t>από το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επίπεδο σώματος- τα υγρά παροχετεύονται</a:t>
            </a:r>
          </a:p>
          <a:p>
            <a:pPr>
              <a:buNone/>
            </a:pPr>
            <a:r>
              <a:rPr lang="el-GR" sz="2000" dirty="0" smtClean="0">
                <a:latin typeface="+mj-lt"/>
              </a:rPr>
              <a:t>με βαρύτητα, διαφορετικά παλινδρομούν.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/>
          </a:bodyPr>
          <a:lstStyle/>
          <a:p>
            <a:r>
              <a:rPr lang="el-GR" sz="2100" dirty="0" smtClean="0"/>
              <a:t>Συχνή παρακολούθηση ΖΣ</a:t>
            </a:r>
          </a:p>
          <a:p>
            <a:r>
              <a:rPr lang="el-GR" sz="2100" dirty="0" smtClean="0"/>
              <a:t>•</a:t>
            </a:r>
            <a:r>
              <a:rPr lang="el-GR" sz="2100" b="1" u="sng" dirty="0" smtClean="0"/>
              <a:t> Ενημέρωση </a:t>
            </a:r>
            <a:r>
              <a:rPr lang="el-GR" sz="2100" dirty="0" smtClean="0"/>
              <a:t>του ασθενή για τη λειτουργία του</a:t>
            </a:r>
          </a:p>
          <a:p>
            <a:r>
              <a:rPr lang="el-GR" sz="2100" dirty="0" smtClean="0"/>
              <a:t>συστήματος</a:t>
            </a:r>
          </a:p>
          <a:p>
            <a:r>
              <a:rPr lang="el-GR" sz="2100" b="1" u="sng" dirty="0" smtClean="0"/>
              <a:t>• Ενθαρρύνει </a:t>
            </a:r>
            <a:r>
              <a:rPr lang="el-GR" sz="2100" dirty="0" smtClean="0"/>
              <a:t>τον ασθενή να βήχει , να παίρνει</a:t>
            </a:r>
          </a:p>
          <a:p>
            <a:r>
              <a:rPr lang="el-GR" sz="2100" dirty="0" smtClean="0"/>
              <a:t>βαθιές αναπνοές και να αλλάζει θέση για την</a:t>
            </a:r>
          </a:p>
          <a:p>
            <a:r>
              <a:rPr lang="el-GR" sz="2100" dirty="0" smtClean="0"/>
              <a:t>καλύτερη </a:t>
            </a:r>
            <a:r>
              <a:rPr lang="el-GR" sz="2100" dirty="0" err="1" smtClean="0"/>
              <a:t>έκπτυξη</a:t>
            </a:r>
            <a:r>
              <a:rPr lang="el-GR" sz="2100" dirty="0" smtClean="0"/>
              <a:t> του πνεύμονα &amp;</a:t>
            </a:r>
          </a:p>
          <a:p>
            <a:r>
              <a:rPr lang="el-GR" sz="2100" dirty="0" smtClean="0"/>
              <a:t>οξυγόνωση του</a:t>
            </a:r>
          </a:p>
          <a:p>
            <a:r>
              <a:rPr lang="el-GR" sz="2100" dirty="0" smtClean="0"/>
              <a:t>• </a:t>
            </a:r>
            <a:r>
              <a:rPr lang="el-GR" sz="2100" b="1" dirty="0" smtClean="0"/>
              <a:t>Συχνή λήψη αερίων αίματος </a:t>
            </a:r>
            <a:r>
              <a:rPr lang="el-GR" sz="2100" dirty="0" smtClean="0"/>
              <a:t>&amp; χορήγηση</a:t>
            </a:r>
          </a:p>
          <a:p>
            <a:r>
              <a:rPr lang="el-GR" sz="2100" dirty="0" smtClean="0"/>
              <a:t>οξυγόνου ανάλογα με τις ενδείξεις.</a:t>
            </a:r>
            <a:endParaRPr lang="el-GR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buSzPct val="85000"/>
              <a:buFont typeface="Wingdings" pitchFamily="2" charset="2"/>
              <a:buChar char="q"/>
            </a:pPr>
            <a:r>
              <a:rPr lang="el-GR" sz="2500" dirty="0" smtClean="0"/>
              <a:t>Όλα τα ανοίγματα παροχέτευσης πρέπει να είναι μέσα στην θωρακική κοιλότητα</a:t>
            </a:r>
            <a:r>
              <a:rPr lang="en-US" sz="2500" dirty="0" smtClean="0"/>
              <a:t>.</a:t>
            </a:r>
            <a:endParaRPr lang="el-GR" sz="2500" dirty="0" smtClean="0"/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Wingdings" pitchFamily="2" charset="2"/>
              <a:buChar char="q"/>
            </a:pPr>
            <a:r>
              <a:rPr lang="el-GR" sz="2500" dirty="0" smtClean="0"/>
              <a:t>Όλες οι ενώσεις πρέπει να είναι σφιχτές και ασφαλισμένες με λευκοπλάστ</a:t>
            </a:r>
            <a:r>
              <a:rPr lang="en-US" sz="2500" dirty="0" smtClean="0"/>
              <a:t>.</a:t>
            </a:r>
            <a:endParaRPr lang="el-GR" sz="2500" dirty="0" smtClean="0"/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Wingdings" pitchFamily="2" charset="2"/>
              <a:buChar char="q"/>
            </a:pPr>
            <a:r>
              <a:rPr lang="el-GR" sz="2500" dirty="0" smtClean="0"/>
              <a:t>Δεν πρέπει να δημιουργούνται κοιλότητες &amp; φραγμοί κατά μήκος του σωλήνα</a:t>
            </a:r>
            <a:r>
              <a:rPr lang="en-US" sz="2500" dirty="0" smtClean="0"/>
              <a:t>.</a:t>
            </a:r>
            <a:endParaRPr lang="el-GR" sz="2500" dirty="0" smtClean="0"/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Wingdings" pitchFamily="2" charset="2"/>
              <a:buChar char="q"/>
            </a:pPr>
            <a:r>
              <a:rPr lang="el-GR" sz="2500" dirty="0" smtClean="0"/>
              <a:t>Για να προωθήσουμε τους θρόμβους</a:t>
            </a:r>
            <a:r>
              <a:rPr lang="en-US" sz="2500" dirty="0" smtClean="0"/>
              <a:t>.</a:t>
            </a:r>
            <a:endParaRPr lang="en-US" sz="2500" dirty="0" smtClean="0">
              <a:latin typeface="+mj-lt"/>
            </a:endParaRPr>
          </a:p>
        </p:txBody>
      </p:sp>
      <p:sp>
        <p:nvSpPr>
          <p:cNvPr id="4" name="3 - Ορθογώνιο"/>
          <p:cNvSpPr/>
          <p:nvPr/>
        </p:nvSpPr>
        <p:spPr>
          <a:xfrm>
            <a:off x="1691680" y="620688"/>
            <a:ext cx="55446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000" i="1" u="sng" dirty="0" smtClean="0"/>
              <a:t>Εκτίμηση Θωρακικού Σωλήνα</a:t>
            </a:r>
            <a:endParaRPr lang="en-US" sz="3000" i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858000"/>
          </a:xfrm>
        </p:spPr>
        <p:txBody>
          <a:bodyPr>
            <a:no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q"/>
            </a:pPr>
            <a:r>
              <a:rPr lang="el-GR" sz="2000" i="1" u="sng" dirty="0" smtClean="0"/>
              <a:t>Εκτίμηση Ασθενούς</a:t>
            </a:r>
            <a:r>
              <a:rPr lang="en-US" sz="2000" i="1" u="sng" dirty="0" smtClean="0"/>
              <a:t>:</a:t>
            </a:r>
          </a:p>
          <a:p>
            <a:pPr>
              <a:buClr>
                <a:srgbClr val="002060"/>
              </a:buClr>
              <a:buSzPct val="85000"/>
              <a:buFont typeface="Wingdings" pitchFamily="2" charset="2"/>
              <a:buChar char="ü"/>
            </a:pPr>
            <a:r>
              <a:rPr lang="el-GR" sz="2000" dirty="0" smtClean="0"/>
              <a:t>αναπνοή(ρυθμό ,βάθος ,δυσκολία)</a:t>
            </a:r>
          </a:p>
          <a:p>
            <a:pPr>
              <a:buClr>
                <a:srgbClr val="002060"/>
              </a:buClr>
              <a:buSzPct val="85000"/>
              <a:buFont typeface="Wingdings" pitchFamily="2" charset="2"/>
              <a:buChar char="ü"/>
            </a:pPr>
            <a:r>
              <a:rPr lang="el-GR" sz="2000" dirty="0" smtClean="0"/>
              <a:t>αναπνευστικοί ήχοι</a:t>
            </a:r>
          </a:p>
          <a:p>
            <a:pPr>
              <a:buClr>
                <a:srgbClr val="002060"/>
              </a:buClr>
              <a:buSzPct val="85000"/>
              <a:buFont typeface="Wingdings" pitchFamily="2" charset="2"/>
              <a:buChar char="ü"/>
            </a:pPr>
            <a:r>
              <a:rPr lang="el-GR" sz="2000" dirty="0" smtClean="0"/>
              <a:t>χρώμα επιδερμίδας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q"/>
            </a:pPr>
            <a:r>
              <a:rPr lang="el-GR" sz="2000" dirty="0" smtClean="0"/>
              <a:t>Χρησιμοποίηση ΙΡΡΒ για υποβοήθηση αποβολής εκκρίσεων  και. </a:t>
            </a:r>
            <a:r>
              <a:rPr lang="el-GR" sz="2000" b="1" smtClean="0">
                <a:solidFill>
                  <a:srgbClr val="FF0000"/>
                </a:solidFill>
              </a:rPr>
              <a:t>Επανέκπτυξη</a:t>
            </a:r>
            <a:r>
              <a:rPr lang="el-GR" sz="2000" b="1" dirty="0" smtClean="0">
                <a:solidFill>
                  <a:srgbClr val="FF0000"/>
                </a:solidFill>
              </a:rPr>
              <a:t> πνευμονικού παρεγχύματος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q"/>
            </a:pPr>
            <a:r>
              <a:rPr lang="el-GR" sz="2000" dirty="0" smtClean="0"/>
              <a:t>Βοήθεια για βήχα και βαθιές αναπνοές.</a:t>
            </a:r>
            <a:endParaRPr lang="en-US" sz="2000" dirty="0" smtClean="0"/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v"/>
            </a:pPr>
            <a:endParaRPr lang="en-US" sz="2000" u="sng" dirty="0" smtClean="0"/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v"/>
            </a:pPr>
            <a:r>
              <a:rPr lang="el-GR" sz="2000" u="sng" dirty="0" smtClean="0"/>
              <a:t>ΚΑΤΑ ΤΗΝ ΕΞΟΔΟ </a:t>
            </a:r>
            <a:endParaRPr lang="el-GR" sz="2000" dirty="0" smtClean="0"/>
          </a:p>
          <a:p>
            <a:pPr>
              <a:buSzPct val="85000"/>
              <a:buFont typeface="Wingdings" pitchFamily="2" charset="2"/>
              <a:buChar char="q"/>
            </a:pPr>
            <a:r>
              <a:rPr lang="el-GR" sz="2000" i="1" u="sng" dirty="0" smtClean="0">
                <a:solidFill>
                  <a:srgbClr val="002060"/>
                </a:solidFill>
              </a:rPr>
              <a:t>Διδασκαλία αρρώστου για:</a:t>
            </a:r>
            <a:endParaRPr lang="en-US" sz="2000" i="1" u="sng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φροντίδα περιοχή θωρακοστομίας.</a:t>
            </a: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αναφορά σημείων λοίμωξης ανώτερου αναπνευστικού.</a:t>
            </a: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εκτέλεση ασκήσεων βήχα και βαθιών</a:t>
            </a:r>
            <a:r>
              <a:rPr lang="en-US" sz="2000" dirty="0" smtClean="0"/>
              <a:t> </a:t>
            </a:r>
            <a:r>
              <a:rPr lang="el-GR" sz="2000" dirty="0" smtClean="0"/>
              <a:t>αναπνοών.</a:t>
            </a: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προστασία από λοιμώξεις. </a:t>
            </a: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ισοζυγισμένη δίαιτα και ενυδάτωση.</a:t>
            </a: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ισορροπία δραστηριότητας και ασκησης.</a:t>
            </a: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αποφυγή έντονης ασκησης.</a:t>
            </a: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αποφυγή καπνίσματος .</a:t>
            </a: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συνέχιση ιατρικής παρακολούθησης.</a:t>
            </a:r>
          </a:p>
          <a:p>
            <a:endParaRPr lang="el-G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Ορθογώνιο"/>
          <p:cNvSpPr/>
          <p:nvPr/>
        </p:nvSpPr>
        <p:spPr>
          <a:xfrm>
            <a:off x="0" y="1196752"/>
            <a:ext cx="9144000" cy="1754326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  <a:scene3d>
            <a:camera prst="isometricOffAxis2Left"/>
            <a:lightRig rig="threePt" dir="t"/>
          </a:scene3d>
        </p:spPr>
        <p:txBody>
          <a:bodyPr wrap="square" lIns="91440" tIns="45720" rIns="91440" bIns="45720">
            <a:prstTxWarp prst="textWave1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l-GR" sz="5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ΕΥΧΑΡΙΣΤΩ ΓΙΑ ΤΗΝ ΠΡΟΣΟΧΗ ΣΑΣ</a:t>
            </a:r>
            <a:endParaRPr lang="el-GR" sz="54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2 - Ορθογώνιο"/>
          <p:cNvSpPr/>
          <p:nvPr/>
        </p:nvSpPr>
        <p:spPr>
          <a:xfrm>
            <a:off x="3131840" y="4581128"/>
            <a:ext cx="3096344" cy="1656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l-GR" sz="10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Δ.</a:t>
            </a:r>
            <a:r>
              <a:rPr lang="en-US" sz="10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I</a:t>
            </a:r>
            <a:r>
              <a:rPr lang="el-GR" sz="10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ΕΚ</a:t>
            </a:r>
            <a:endParaRPr lang="el-GR" sz="10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ln cmpd="tri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l-GR" sz="35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  <a:ea typeface="Batang" pitchFamily="18" charset="-127"/>
                <a:cs typeface="Arial" pitchFamily="34" charset="0"/>
              </a:rPr>
              <a:t> ΠΝΕΥΜΟΘΩΡΑΚΑΣ</a:t>
            </a:r>
            <a:endParaRPr lang="el-GR" sz="35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l-GR" sz="2100" dirty="0" smtClean="0"/>
              <a:t>     </a:t>
            </a:r>
            <a:r>
              <a:rPr lang="el-GR" sz="21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Γενικά </a:t>
            </a:r>
            <a:r>
              <a:rPr lang="el-GR" sz="21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για </a:t>
            </a:r>
            <a:r>
              <a:rPr lang="el-GR" sz="21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πνευμοθώρακα:</a:t>
            </a:r>
            <a:endParaRPr lang="el-GR" sz="21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l-GR" sz="2100" u="sng" dirty="0"/>
          </a:p>
          <a:p>
            <a:pPr marL="457200" indent="-457200">
              <a:buSzPct val="85000"/>
              <a:buFont typeface="Wingdings" pitchFamily="2" charset="2"/>
              <a:buChar char="q"/>
            </a:pPr>
            <a:r>
              <a:rPr lang="el-GR" sz="2100" b="1" u="sng" dirty="0" smtClean="0">
                <a:solidFill>
                  <a:srgbClr val="002060"/>
                </a:solidFill>
              </a:rPr>
              <a:t>Ορισμός - Κατάσταση:</a:t>
            </a:r>
            <a:r>
              <a:rPr lang="el-GR" sz="2100" b="1" dirty="0" smtClean="0">
                <a:solidFill>
                  <a:srgbClr val="002060"/>
                </a:solidFill>
              </a:rPr>
              <a:t> </a:t>
            </a:r>
            <a:r>
              <a:rPr lang="el-GR" sz="2100" dirty="0" smtClean="0"/>
              <a:t>Πνευμοθώρακας </a:t>
            </a:r>
            <a:r>
              <a:rPr lang="el-GR" sz="2100" dirty="0"/>
              <a:t>είναι παθολογική κατάσταση για τον οργανισμό και ορίζεται η </a:t>
            </a:r>
            <a:r>
              <a:rPr lang="el-GR" sz="2100" dirty="0" smtClean="0"/>
              <a:t>παρουσία</a:t>
            </a:r>
            <a:r>
              <a:rPr lang="en-US" sz="2100" dirty="0" smtClean="0"/>
              <a:t> - </a:t>
            </a:r>
            <a:r>
              <a:rPr lang="el-GR" sz="2100" dirty="0" smtClean="0"/>
              <a:t>συλλογή </a:t>
            </a:r>
            <a:r>
              <a:rPr lang="el-GR" sz="2100" dirty="0"/>
              <a:t>αέρα μεταξύ των 2 πετάλων του </a:t>
            </a:r>
            <a:r>
              <a:rPr lang="el-GR" sz="2100" dirty="0" smtClean="0"/>
              <a:t>υπεζωκότα</a:t>
            </a:r>
            <a:r>
              <a:rPr lang="el-GR" sz="2100" b="1" u="sng" dirty="0" smtClean="0"/>
              <a:t>.</a:t>
            </a:r>
            <a:r>
              <a:rPr lang="en-US" sz="2100" b="1" u="sng" dirty="0" smtClean="0"/>
              <a:t> </a:t>
            </a:r>
            <a:r>
              <a:rPr lang="el-GR" sz="2100" b="1" u="sng" dirty="0" smtClean="0"/>
              <a:t>Μηχανισμός </a:t>
            </a:r>
            <a:r>
              <a:rPr lang="el-GR" sz="2100" b="1" u="sng" dirty="0"/>
              <a:t>παθολογικός</a:t>
            </a:r>
            <a:r>
              <a:rPr lang="el-GR" sz="2100" b="1" u="sng" dirty="0" smtClean="0"/>
              <a:t>: </a:t>
            </a:r>
            <a:r>
              <a:rPr lang="el-GR" sz="2100" dirty="0" smtClean="0"/>
              <a:t>Ο </a:t>
            </a:r>
            <a:r>
              <a:rPr lang="el-GR" sz="2100" dirty="0"/>
              <a:t>αέρας που αθροίζεται στην </a:t>
            </a:r>
            <a:r>
              <a:rPr lang="el-GR" sz="2100" dirty="0" smtClean="0"/>
              <a:t>υπεζωκοτική κοιλότητα </a:t>
            </a:r>
            <a:r>
              <a:rPr lang="el-GR" sz="2100" dirty="0"/>
              <a:t>προκαλεί σύμπτωση του πνευμονικού παρεγχύματος με αποτέλεσμα </a:t>
            </a:r>
            <a:r>
              <a:rPr lang="el-GR" sz="2100"/>
              <a:t>την </a:t>
            </a:r>
            <a:r>
              <a:rPr lang="el-GR" sz="2100" smtClean="0"/>
              <a:t>διαταραχή </a:t>
            </a:r>
            <a:r>
              <a:rPr lang="el-GR" sz="2100" dirty="0" smtClean="0"/>
              <a:t>στην διαδικασία </a:t>
            </a:r>
            <a:r>
              <a:rPr lang="el-GR" sz="2100" dirty="0"/>
              <a:t>ανταλλαγής αερίων και </a:t>
            </a:r>
            <a:r>
              <a:rPr lang="el-GR" sz="2100" dirty="0" smtClean="0"/>
              <a:t>κατά συνέπεια </a:t>
            </a:r>
            <a:r>
              <a:rPr lang="el-GR" sz="2100" dirty="0"/>
              <a:t>την μείωση της οξυγόνωσης του </a:t>
            </a:r>
            <a:r>
              <a:rPr lang="el-GR" sz="2100" dirty="0" smtClean="0"/>
              <a:t>αίματος</a:t>
            </a:r>
            <a:r>
              <a:rPr lang="en-US" sz="2100" dirty="0" smtClean="0"/>
              <a:t>.</a:t>
            </a:r>
            <a:endParaRPr lang="el-GR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 I D E O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- Θέση περιεχομένου"/>
          <p:cNvSpPr txBox="1">
            <a:spLocks/>
          </p:cNvSpPr>
          <p:nvPr/>
        </p:nvSpPr>
        <p:spPr>
          <a:xfrm>
            <a:off x="395536" y="188640"/>
            <a:ext cx="8352928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q"/>
              <a:tabLst/>
              <a:defRPr/>
            </a:pPr>
            <a:r>
              <a:rPr kumimoji="0" lang="el-GR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Είδη - Κατηγορίες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Ανάλογα με το αίτιο πρόκλησης του πνευμοθώρακα κατηγοριοποιείτε σε:</a:t>
            </a:r>
            <a:r>
              <a:rPr kumimoji="0" lang="el-GR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l-GR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</a:t>
            </a:r>
            <a:r>
              <a:rPr kumimoji="0" lang="el-GR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ΑΥΤΟΜΑΤΟΣ ΠΝΕΥΜΟΘΩΡΑΚΑΣ</a:t>
            </a:r>
            <a:r>
              <a:rPr lang="el-GR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</a:t>
            </a:r>
            <a:endParaRPr kumimoji="0" lang="el-GR" sz="2400" b="1" i="1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17 - Ψαλίδισμα διαγώνιας γωνίας του ορθογωνίου"/>
          <p:cNvSpPr/>
          <p:nvPr/>
        </p:nvSpPr>
        <p:spPr>
          <a:xfrm>
            <a:off x="3995936" y="1124744"/>
            <a:ext cx="4608512" cy="1008112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tIns="0" bIns="0" rtlCol="0" anchor="t"/>
          <a:lstStyle/>
          <a:p>
            <a:r>
              <a:rPr lang="el-GR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Πρωτοπαθή:</a:t>
            </a:r>
            <a:r>
              <a:rPr lang="el-G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l-GR" sz="2000" u="sng" dirty="0" smtClean="0"/>
              <a:t>Σε υγιή </a:t>
            </a:r>
            <a:r>
              <a:rPr lang="el-GR" sz="2000" dirty="0" smtClean="0"/>
              <a:t>,</a:t>
            </a:r>
            <a:r>
              <a:rPr lang="el-GR" sz="2000" u="sng" dirty="0" smtClean="0"/>
              <a:t>νεαρά άτομα χωρίς προηγούμενο και οφείλεται σε ρήξη αερωδών φυσαλίδων.</a:t>
            </a:r>
            <a:r>
              <a:rPr lang="el-GR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l-GR" sz="2000" dirty="0"/>
          </a:p>
        </p:txBody>
      </p:sp>
      <p:cxnSp>
        <p:nvCxnSpPr>
          <p:cNvPr id="27" name="26 - Ευθύγραμμο βέλος σύνδεσης"/>
          <p:cNvCxnSpPr/>
          <p:nvPr/>
        </p:nvCxnSpPr>
        <p:spPr>
          <a:xfrm flipV="1">
            <a:off x="2987824" y="1628800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27 - Ευθύγραμμο βέλος σύνδεσης"/>
          <p:cNvCxnSpPr/>
          <p:nvPr/>
        </p:nvCxnSpPr>
        <p:spPr>
          <a:xfrm>
            <a:off x="2987824" y="2204864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28 - Ψαλίδισμα διαγώνιας γωνίας του ορθογωνίου"/>
          <p:cNvSpPr/>
          <p:nvPr/>
        </p:nvSpPr>
        <p:spPr>
          <a:xfrm>
            <a:off x="3995936" y="2492896"/>
            <a:ext cx="4608512" cy="720080"/>
          </a:xfrm>
          <a:prstGeom prst="snip2Diag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tIns="0" bIns="0" rtlCol="0" anchor="t"/>
          <a:lstStyle/>
          <a:p>
            <a:r>
              <a:rPr lang="el-GR" sz="2000" b="1" u="sng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Δευτεροπαθή:</a:t>
            </a:r>
            <a:r>
              <a:rPr lang="el-GR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l-GR" sz="2000" u="sng" dirty="0" smtClean="0"/>
              <a:t>Σε άτομα με ΧΑΝ άσθμα ή ΧΑΠ.</a:t>
            </a:r>
            <a:r>
              <a:rPr lang="el-GR" sz="2000" b="1" u="sng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l-GR" sz="20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30 - Στρογγύλεμα διαγώνιας γωνίας του ορθογωνίου"/>
          <p:cNvSpPr/>
          <p:nvPr/>
        </p:nvSpPr>
        <p:spPr>
          <a:xfrm>
            <a:off x="611560" y="1700808"/>
            <a:ext cx="2160240" cy="720080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i="1" u="sng" dirty="0" smtClean="0"/>
              <a:t>Διάκριση αυτού: </a:t>
            </a:r>
            <a:endParaRPr lang="el-GR" sz="2000" dirty="0" smtClean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3537592"/>
            <a:ext cx="849694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0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</a:t>
            </a:r>
            <a:r>
              <a:rPr kumimoji="0" lang="el-GR" sz="2000" b="1" i="1" u="sng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ΤΡΑΥΜΑΤΙΚΟΣ ΠΝΕΥΜΟΘΩΡΑΚΑΣ</a:t>
            </a:r>
            <a:endParaRPr kumimoji="0" lang="el-GR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Είναι αποτέλεσμα τραύματος- κάκωσης στην θωρακική κοιλότητα. Σαυτή την κατηγορία ανήκει και ο </a:t>
            </a:r>
            <a:r>
              <a:rPr kumimoji="0" lang="el-GR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ιατρογενής</a:t>
            </a:r>
            <a:r>
              <a:rPr kumimoji="0" lang="el-GR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l-GR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πνευμοθώρακας που προκαλείται από ιατρικές επεμβατικές πράξεις.</a:t>
            </a:r>
            <a:endParaRPr kumimoji="0" lang="el-GR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</a:t>
            </a:r>
            <a:endParaRPr kumimoji="0" lang="el-G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0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</a:t>
            </a:r>
            <a:r>
              <a:rPr kumimoji="0" lang="el-GR" sz="2000" b="1" i="1" u="sng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ΥΠΟ ΤΑΣΗ ΠΝΕΥΜΟΘΩΡΑΚΑΣ</a:t>
            </a:r>
            <a:endParaRPr kumimoji="0" lang="el-GR" sz="2000" b="1" i="1" u="sng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l-GR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Απειλητική για την ζωή κατάσταση όπου ο αέρας δεσμεύεται κατά την εισπνοή με αδυναμία να εξέλθει κατά την εκπνοή και με αποτέλεσμα αύξηση πίεσης </a:t>
            </a:r>
            <a:r>
              <a:rPr lang="el-GR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στην υπεζωκοτική </a:t>
            </a:r>
            <a:r>
              <a:rPr kumimoji="0" lang="el-GR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κοιλότητα.</a:t>
            </a:r>
            <a:endParaRPr kumimoji="0" lang="el-GR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 animBg="1"/>
      <p:bldP spid="29" grpId="0" animBg="1"/>
      <p:bldP spid="31" grpId="0" animBg="1"/>
      <p:bldP spid="10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- Θέση περιεχομένου"/>
          <p:cNvSpPr txBox="1">
            <a:spLocks/>
          </p:cNvSpPr>
          <p:nvPr/>
        </p:nvSpPr>
        <p:spPr>
          <a:xfrm>
            <a:off x="395536" y="2708920"/>
            <a:ext cx="8229600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v"/>
            </a:pPr>
            <a:r>
              <a:rPr lang="el-GR" sz="20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2000" b="1" i="1" u="sng" dirty="0" smtClean="0">
                <a:solidFill>
                  <a:schemeClr val="accent1">
                    <a:lumMod val="75000"/>
                  </a:schemeClr>
                </a:solidFill>
              </a:rPr>
              <a:t>Κλινική εξέταση: </a:t>
            </a:r>
          </a:p>
          <a:p>
            <a:pPr lvl="0"/>
            <a:r>
              <a:rPr lang="el-GR" sz="2000" u="sng" dirty="0" smtClean="0">
                <a:solidFill>
                  <a:schemeClr val="accent2">
                    <a:lumMod val="75000"/>
                  </a:schemeClr>
                </a:solidFill>
              </a:rPr>
              <a:t>Επισκόπηση</a:t>
            </a:r>
            <a:r>
              <a:rPr lang="el-GR" sz="2000" dirty="0" smtClean="0">
                <a:solidFill>
                  <a:prstClr val="black"/>
                </a:solidFill>
              </a:rPr>
              <a:t> = Διάταση και ελάττωση ημιθωρακίου.</a:t>
            </a:r>
          </a:p>
          <a:p>
            <a:pPr lvl="0"/>
            <a:r>
              <a:rPr lang="el-GR" sz="2000" u="sng" dirty="0" smtClean="0">
                <a:solidFill>
                  <a:schemeClr val="accent2">
                    <a:lumMod val="75000"/>
                  </a:schemeClr>
                </a:solidFill>
              </a:rPr>
              <a:t>Ψηλάφηση</a:t>
            </a:r>
            <a:r>
              <a:rPr lang="el-GR" sz="2000" dirty="0" smtClean="0">
                <a:solidFill>
                  <a:prstClr val="black"/>
                </a:solidFill>
              </a:rPr>
              <a:t> = Οι φωνητικές δονήσεις είναι ελαττωμένες.</a:t>
            </a:r>
          </a:p>
          <a:p>
            <a:pPr lvl="0"/>
            <a:r>
              <a:rPr lang="el-GR" sz="2000" u="sng" dirty="0" smtClean="0">
                <a:solidFill>
                  <a:schemeClr val="accent2">
                    <a:lumMod val="75000"/>
                  </a:schemeClr>
                </a:solidFill>
              </a:rPr>
              <a:t>Επίκρουση</a:t>
            </a:r>
            <a:r>
              <a:rPr lang="el-GR" sz="2000" dirty="0" smtClean="0">
                <a:solidFill>
                  <a:prstClr val="black"/>
                </a:solidFill>
              </a:rPr>
              <a:t> = Παράγεται </a:t>
            </a:r>
            <a:r>
              <a:rPr lang="el-GR" sz="2000" dirty="0" err="1" smtClean="0">
                <a:solidFill>
                  <a:prstClr val="black"/>
                </a:solidFill>
              </a:rPr>
              <a:t>υπέρσαφης</a:t>
            </a:r>
            <a:r>
              <a:rPr lang="el-GR" sz="2000" dirty="0" smtClean="0">
                <a:solidFill>
                  <a:prstClr val="black"/>
                </a:solidFill>
              </a:rPr>
              <a:t> τυμπανικός ήχος.</a:t>
            </a:r>
          </a:p>
          <a:p>
            <a:pPr lvl="0"/>
            <a:r>
              <a:rPr lang="el-GR" sz="2000" u="sng" dirty="0" smtClean="0">
                <a:solidFill>
                  <a:schemeClr val="accent2">
                    <a:lumMod val="75000"/>
                  </a:schemeClr>
                </a:solidFill>
              </a:rPr>
              <a:t>Ακρόαση</a:t>
            </a:r>
            <a:r>
              <a:rPr lang="el-GR" sz="2000" dirty="0" smtClean="0">
                <a:solidFill>
                  <a:prstClr val="black"/>
                </a:solidFill>
              </a:rPr>
              <a:t> = Ελάττωση ή κατάργηση του αναπνευστικού ψιθυρίσματος.</a:t>
            </a:r>
          </a:p>
          <a:p>
            <a:pPr lvl="0"/>
            <a:r>
              <a:rPr lang="el-GR" sz="2000" u="sng" dirty="0" smtClean="0">
                <a:solidFill>
                  <a:schemeClr val="accent2">
                    <a:lumMod val="75000"/>
                  </a:schemeClr>
                </a:solidFill>
              </a:rPr>
              <a:t>α/α θώρακα</a:t>
            </a:r>
            <a:r>
              <a:rPr lang="el-GR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l-GR" sz="2000" dirty="0" smtClean="0">
                <a:solidFill>
                  <a:prstClr val="black"/>
                </a:solidFill>
              </a:rPr>
              <a:t>= παρατηρείται έντονη </a:t>
            </a:r>
            <a:r>
              <a:rPr lang="el-GR" sz="2000" dirty="0" err="1" smtClean="0">
                <a:solidFill>
                  <a:prstClr val="black"/>
                </a:solidFill>
              </a:rPr>
              <a:t>υπερδιαφάνεια</a:t>
            </a:r>
            <a:endParaRPr lang="el-GR" sz="2000" dirty="0" smtClean="0">
              <a:solidFill>
                <a:prstClr val="black"/>
              </a:solidFill>
            </a:endParaRPr>
          </a:p>
        </p:txBody>
      </p:sp>
      <p:sp>
        <p:nvSpPr>
          <p:cNvPr id="6" name="2 - Θέση περιεχομένου"/>
          <p:cNvSpPr txBox="1">
            <a:spLocks/>
          </p:cNvSpPr>
          <p:nvPr/>
        </p:nvSpPr>
        <p:spPr>
          <a:xfrm>
            <a:off x="395536" y="116631"/>
            <a:ext cx="8229600" cy="25202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v"/>
            </a:pPr>
            <a:r>
              <a:rPr lang="el-GR" sz="2000" b="1" i="1" dirty="0" smtClean="0">
                <a:solidFill>
                  <a:srgbClr val="FF0000"/>
                </a:solidFill>
              </a:rPr>
              <a:t> </a:t>
            </a:r>
            <a:r>
              <a:rPr lang="el-GR" sz="2000" b="1" i="1" u="sng" dirty="0" smtClean="0">
                <a:solidFill>
                  <a:srgbClr val="FF0000"/>
                </a:solidFill>
              </a:rPr>
              <a:t>Συμπτώματα: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Οξύς θωρακικός πόνος και επιδείνωση με αναπνοή.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Δύσπνοια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</a:t>
            </a:r>
            <a:r>
              <a:rPr lang="el-GR" sz="2000" dirty="0" err="1" smtClean="0"/>
              <a:t>Συσφικτικό</a:t>
            </a:r>
            <a:r>
              <a:rPr lang="el-GR" sz="2000" dirty="0" smtClean="0"/>
              <a:t> άλγος στο θώρακα.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Ταχυκαρδία.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Εύκολη κόπωση.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Κυάνωση, εργώδη αναπνοή.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Εφίδρωση (σημείο </a:t>
            </a:r>
            <a:r>
              <a:rPr lang="en-US" sz="2000" dirty="0" err="1" smtClean="0"/>
              <a:t>sos</a:t>
            </a:r>
            <a:r>
              <a:rPr lang="el-GR" sz="2000" dirty="0" smtClean="0"/>
              <a:t> ) η οποία και δηλώνει σοβαρή κατάσταση.</a:t>
            </a:r>
          </a:p>
        </p:txBody>
      </p:sp>
      <p:sp>
        <p:nvSpPr>
          <p:cNvPr id="7" name="2 - Θέση περιεχομένου"/>
          <p:cNvSpPr txBox="1">
            <a:spLocks/>
          </p:cNvSpPr>
          <p:nvPr/>
        </p:nvSpPr>
        <p:spPr>
          <a:xfrm>
            <a:off x="395536" y="4797152"/>
            <a:ext cx="8496944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v"/>
            </a:pPr>
            <a:r>
              <a:rPr lang="el-GR" sz="2000" b="1" i="1" dirty="0" smtClean="0"/>
              <a:t> </a:t>
            </a:r>
            <a:r>
              <a:rPr lang="el-GR" sz="2000" b="1" i="1" u="sng" dirty="0" smtClean="0"/>
              <a:t>Ιστορικό: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Προηγούμενο πρόβλημα πνευμοθώρακα ή σχετικό με το  πρόβλημα 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1/3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Επάγγελμα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Ηλικία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Τρόπος ζωής</a:t>
            </a:r>
          </a:p>
          <a:p>
            <a:pPr>
              <a:buClr>
                <a:schemeClr val="accent6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 Περιγραφή παραγόντων που οδήγησαν στο ατύχημα.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ιζόντιος πάπυρος"/>
          <p:cNvSpPr/>
          <p:nvPr/>
        </p:nvSpPr>
        <p:spPr>
          <a:xfrm>
            <a:off x="2483768" y="3284984"/>
            <a:ext cx="4176464" cy="864096"/>
          </a:xfrm>
          <a:prstGeom prst="horizontalScroll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300" i="1" u="sng" dirty="0" smtClean="0">
                <a:gradFill flip="none" rotWithShape="1">
                  <a:gsLst>
                    <a:gs pos="0">
                      <a:schemeClr val="tx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7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rPr>
              <a:t>ΣΚΟΠΟΙ ΦΡΟΝΤΙΔΑΣ:</a:t>
            </a:r>
            <a:endParaRPr lang="el-GR" sz="2300" i="1" dirty="0" smtClean="0">
              <a:gradFill flip="none" rotWithShape="1">
                <a:gsLst>
                  <a:gs pos="0">
                    <a:schemeClr val="tx2">
                      <a:lumMod val="75000"/>
                      <a:shade val="30000"/>
                      <a:satMod val="115000"/>
                    </a:schemeClr>
                  </a:gs>
                  <a:gs pos="50000">
                    <a:schemeClr val="tx2">
                      <a:lumMod val="75000"/>
                      <a:shade val="67500"/>
                      <a:satMod val="115000"/>
                    </a:schemeClr>
                  </a:gs>
                  <a:gs pos="100000">
                    <a:schemeClr val="tx2">
                      <a:lumMod val="7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cxnSp>
        <p:nvCxnSpPr>
          <p:cNvPr id="11" name="10 - Καμπύλη γραμμή σύνδεσης"/>
          <p:cNvCxnSpPr/>
          <p:nvPr/>
        </p:nvCxnSpPr>
        <p:spPr>
          <a:xfrm rot="10800000" flipH="1" flipV="1">
            <a:off x="4716016" y="4149080"/>
            <a:ext cx="936104" cy="576064"/>
          </a:xfrm>
          <a:prstGeom prst="curvedConnector3">
            <a:avLst>
              <a:gd name="adj1" fmla="val 50000"/>
            </a:avLst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11 - Καμπύλη γραμμή σύνδεσης"/>
          <p:cNvCxnSpPr/>
          <p:nvPr/>
        </p:nvCxnSpPr>
        <p:spPr>
          <a:xfrm rot="10800000" flipV="1">
            <a:off x="3419872" y="4149080"/>
            <a:ext cx="936104" cy="576064"/>
          </a:xfrm>
          <a:prstGeom prst="curved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17 - Θέση περιεχομένου"/>
          <p:cNvSpPr>
            <a:spLocks noGrp="1"/>
          </p:cNvSpPr>
          <p:nvPr>
            <p:ph idx="1"/>
          </p:nvPr>
        </p:nvSpPr>
        <p:spPr>
          <a:xfrm>
            <a:off x="467544" y="404665"/>
            <a:ext cx="8229600" cy="2592287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v"/>
            </a:pPr>
            <a:r>
              <a:rPr lang="el-GR" sz="2000" b="1" i="1" dirty="0" smtClean="0">
                <a:solidFill>
                  <a:srgbClr val="FF0000"/>
                </a:solidFill>
              </a:rPr>
              <a:t> </a:t>
            </a:r>
            <a:r>
              <a:rPr lang="el-GR" sz="2000" b="1" i="1" u="sng" dirty="0" smtClean="0">
                <a:solidFill>
                  <a:srgbClr val="FF0000"/>
                </a:solidFill>
              </a:rPr>
              <a:t>Προβλήματα Αρρώστου:</a:t>
            </a:r>
            <a:endParaRPr lang="el-GR" sz="2000" b="1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ts val="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Αναπνευστική δυσλειτουργία.</a:t>
            </a:r>
          </a:p>
          <a:p>
            <a:pPr marL="457200" indent="-457200">
              <a:spcBef>
                <a:spcPts val="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Δυσλειτουργία καρδίας και μεγάλων αγγείων με  την μετατόπιση του μεσοθωρακίου.</a:t>
            </a:r>
          </a:p>
          <a:p>
            <a:pPr marL="457200" indent="-457200">
              <a:spcBef>
                <a:spcPts val="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Διαταραχή μεταβολισμού (ενεργειακό ισοζύγιο)</a:t>
            </a:r>
          </a:p>
          <a:p>
            <a:pPr marL="457200" indent="-457200">
              <a:spcBef>
                <a:spcPts val="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Έλλειψη άνεσης (πόνος - βήχας, πυρετός)</a:t>
            </a:r>
          </a:p>
          <a:p>
            <a:pPr marL="457200" indent="-457200">
              <a:spcBef>
                <a:spcPts val="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Διαταραχή υγρών ηλεκτρολυτών.</a:t>
            </a:r>
          </a:p>
          <a:p>
            <a:pPr marL="457200" indent="-457200">
              <a:spcBef>
                <a:spcPts val="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</a:pPr>
            <a:r>
              <a:rPr lang="el-GR" sz="2000" dirty="0" smtClean="0"/>
              <a:t>Άγχος φόβος.</a:t>
            </a:r>
          </a:p>
        </p:txBody>
      </p:sp>
      <p:sp>
        <p:nvSpPr>
          <p:cNvPr id="19" name="18 - Κυματισμός"/>
          <p:cNvSpPr/>
          <p:nvPr/>
        </p:nvSpPr>
        <p:spPr>
          <a:xfrm>
            <a:off x="1259632" y="4797152"/>
            <a:ext cx="2088232" cy="864096"/>
          </a:xfrm>
          <a:prstGeom prst="wave">
            <a:avLst/>
          </a:prstGeom>
          <a:ln>
            <a:solidFill>
              <a:srgbClr val="0070C0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500" dist="508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l-GR" sz="2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29997" dir="5400000" sy="-100000" algn="bl" rotWithShape="0"/>
                </a:effectLst>
              </a:rPr>
              <a:t>ΑΜΕΣΟΙ</a:t>
            </a:r>
            <a:endParaRPr lang="el-GR" sz="21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20" name="19 - Κυματισμός"/>
          <p:cNvSpPr/>
          <p:nvPr/>
        </p:nvSpPr>
        <p:spPr>
          <a:xfrm>
            <a:off x="5148064" y="5301208"/>
            <a:ext cx="2088232" cy="864096"/>
          </a:xfrm>
          <a:prstGeom prst="wave">
            <a:avLst/>
          </a:prstGeom>
          <a:gradFill flip="none" rotWithShape="1">
            <a:gsLst>
              <a:gs pos="100000">
                <a:schemeClr val="tx2">
                  <a:shade val="30000"/>
                  <a:satMod val="115000"/>
                  <a:alpha val="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accent6">
                <a:lumMod val="7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500" dist="508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l-GR" sz="2100" b="1" cap="all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6350" stA="60000" endA="900" endPos="60000" dist="29997" dir="5400000" sy="-100000" algn="bl" rotWithShape="0"/>
                </a:effectLst>
              </a:rPr>
              <a:t>ΕΜΕΣΟΙ</a:t>
            </a:r>
            <a:endParaRPr lang="el-GR" sz="2100" b="1" cap="all" dirty="0">
              <a:ln w="0"/>
              <a:solidFill>
                <a:schemeClr val="accent6">
                  <a:lumMod val="75000"/>
                </a:schemeClr>
              </a:soli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 build="p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Στρογγυλεμένο ορθογώνιο"/>
          <p:cNvSpPr/>
          <p:nvPr/>
        </p:nvSpPr>
        <p:spPr>
          <a:xfrm>
            <a:off x="1259632" y="980728"/>
            <a:ext cx="6048672" cy="515719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l-GR" sz="2300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ΑΜΕΣΟΙ</a:t>
            </a:r>
          </a:p>
          <a:p>
            <a:pPr algn="ctr"/>
            <a:endParaRPr lang="el-GR" sz="2300" b="1" i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r>
              <a:rPr lang="el-GR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Διατήρηση αεραγωγού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r>
              <a:rPr lang="el-GR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Αντιμετώπιση </a:t>
            </a:r>
            <a:r>
              <a:rPr lang="en-US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shock</a:t>
            </a:r>
            <a:endParaRPr lang="el-GR" sz="23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r>
              <a:rPr lang="el-GR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Εξασφάλιση επαρκούς αερισμού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r>
              <a:rPr lang="el-GR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Αντιμετώπιση συμπτωμάτων.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r>
              <a:rPr lang="el-GR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Βοήθεια αρρώστου σε διαγνωστικές εξετάσεις και θεραπευτικές διαδικασίες.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r>
              <a:rPr lang="el-GR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Ψυχολογική υποστήριξη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r>
              <a:rPr lang="el-GR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Πρόληψη ,παρακολούθηση- θεραπεία επιπλοκών.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endParaRPr lang="el-GR" sz="23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Στρογγυλεμένο ορθογώνιο"/>
          <p:cNvSpPr/>
          <p:nvPr/>
        </p:nvSpPr>
        <p:spPr>
          <a:xfrm>
            <a:off x="1259632" y="980728"/>
            <a:ext cx="6048672" cy="51571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457200" indent="-457200" algn="ctr">
              <a:buClr>
                <a:schemeClr val="accent2">
                  <a:lumMod val="75000"/>
                </a:schemeClr>
              </a:buClr>
              <a:buSzPct val="85000"/>
            </a:pPr>
            <a:r>
              <a:rPr lang="el-GR" sz="2300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ΕΜΕΣΟΙ</a:t>
            </a:r>
          </a:p>
          <a:p>
            <a:pPr marL="457200" indent="-457200" algn="ctr">
              <a:buClr>
                <a:schemeClr val="accent2">
                  <a:lumMod val="75000"/>
                </a:schemeClr>
              </a:buClr>
              <a:buSzPct val="85000"/>
            </a:pPr>
            <a:endParaRPr lang="el-GR" sz="2300" b="1" i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r>
              <a:rPr lang="el-GR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Διδασκαλία για τη θεραπεία, φαρμακα και σημεία που δείχνουν την ύπαρξη προβλημάτων και ενέργειες για αντιμετώπιση τους, πρόληψη και σπουδαιότητα συχνής παρακολούθησης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r>
              <a:rPr lang="el-GR" sz="2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Συμβουλές για σταμάτημα καπνίσματος ή άλλων παραγόντων επιβλαβών για την πάθηση.</a:t>
            </a: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5000"/>
              <a:buFont typeface="Wingdings" pitchFamily="2" charset="2"/>
              <a:buChar char="ü"/>
            </a:pPr>
            <a:endParaRPr lang="el-GR" sz="23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858000"/>
          </a:xfrm>
        </p:spPr>
        <p:txBody>
          <a:bodyPr>
            <a:noAutofit/>
          </a:bodyPr>
          <a:lstStyle/>
          <a:p>
            <a:pPr>
              <a:buSzPct val="85000"/>
              <a:buFont typeface="Wingdings" pitchFamily="2" charset="2"/>
              <a:buChar char="q"/>
            </a:pPr>
            <a:r>
              <a:rPr lang="el-GR" sz="2100" b="1" u="sng" dirty="0" smtClean="0">
                <a:solidFill>
                  <a:srgbClr val="002060"/>
                </a:solidFill>
              </a:rPr>
              <a:t>Η θεραπεία είναι συνάρτηση της βαρύτητας του πνευμοθώρακα.</a:t>
            </a:r>
            <a:endParaRPr lang="el-GR" sz="2100" b="1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SzPct val="85000"/>
              <a:buFont typeface="Courier New" pitchFamily="49" charset="0"/>
              <a:buChar char="o"/>
            </a:pPr>
            <a:r>
              <a:rPr lang="el-GR" sz="2100" u="sng" dirty="0" smtClean="0">
                <a:solidFill>
                  <a:srgbClr val="002060"/>
                </a:solidFill>
              </a:rPr>
              <a:t>1)ΑΝ</a:t>
            </a:r>
            <a:r>
              <a:rPr lang="el-GR" sz="2100" dirty="0" smtClean="0">
                <a:solidFill>
                  <a:srgbClr val="002060"/>
                </a:solidFill>
              </a:rPr>
              <a:t> </a:t>
            </a:r>
            <a:r>
              <a:rPr lang="el-GR" sz="2100" u="sng" dirty="0" smtClean="0">
                <a:solidFill>
                  <a:srgbClr val="002060"/>
                </a:solidFill>
              </a:rPr>
              <a:t>καταλαμβάνει </a:t>
            </a:r>
            <a:r>
              <a:rPr lang="el-GR" sz="2100" b="1" u="sng" dirty="0" smtClean="0">
                <a:solidFill>
                  <a:schemeClr val="bg2">
                    <a:lumMod val="10000"/>
                  </a:schemeClr>
                </a:solidFill>
              </a:rPr>
              <a:t>λιγότερο του 15%</a:t>
            </a:r>
            <a:r>
              <a:rPr lang="el-GR" sz="21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l-GR" sz="2100" dirty="0" smtClean="0"/>
              <a:t>του ημιθωρακίου χρήζει απλή παρακολούθηση ασθενούς, σε αυτή την περίπτωση σε 5-6 ημέρες ο αέρας απορροφάται αυτόματα.</a:t>
            </a:r>
          </a:p>
          <a:p>
            <a:pPr>
              <a:buSzPct val="85000"/>
              <a:buFont typeface="Wingdings" pitchFamily="2" charset="2"/>
              <a:buChar char="q"/>
            </a:pPr>
            <a:r>
              <a:rPr lang="el-GR" sz="2100" u="sng" dirty="0" smtClean="0">
                <a:solidFill>
                  <a:schemeClr val="accent2">
                    <a:lumMod val="75000"/>
                  </a:schemeClr>
                </a:solidFill>
              </a:rPr>
              <a:t>ΝΟΣΗΛΕΥΤΙΚΗ ΠΑΡΕΜΒΑΣΗ - ΦΡΟΝΤΙΔΑ</a:t>
            </a:r>
            <a:endParaRPr lang="el-GR" sz="21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100" dirty="0" smtClean="0"/>
              <a:t>Συνεχή </a:t>
            </a:r>
            <a:r>
              <a:rPr lang="el-GR" sz="2100" b="1" dirty="0" smtClean="0"/>
              <a:t>εκτίμηση Ζ.Σ- </a:t>
            </a:r>
            <a:r>
              <a:rPr lang="el-GR" sz="2100" dirty="0" smtClean="0"/>
              <a:t>αναπνευστικών ήχων- </a:t>
            </a:r>
            <a:r>
              <a:rPr lang="el-GR" sz="2100" b="1" dirty="0" smtClean="0"/>
              <a:t>θωρακική έκπτυξη </a:t>
            </a:r>
            <a:r>
              <a:rPr lang="el-GR" sz="2100" dirty="0" smtClean="0"/>
              <a:t>και αερίων αίματος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100" dirty="0" smtClean="0"/>
              <a:t>Χορήγηση </a:t>
            </a:r>
            <a:r>
              <a:rPr lang="el-GR" sz="2100" b="1" dirty="0" smtClean="0"/>
              <a:t>εφυγρασμένου 02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100" dirty="0" smtClean="0"/>
              <a:t>Τοποθέτηση </a:t>
            </a:r>
            <a:r>
              <a:rPr lang="el-GR" sz="2100" b="1" dirty="0" smtClean="0"/>
              <a:t>σε θέση </a:t>
            </a:r>
            <a:r>
              <a:rPr lang="en-US" sz="2100" b="1" dirty="0" smtClean="0"/>
              <a:t>Fowler</a:t>
            </a:r>
            <a:r>
              <a:rPr lang="el-GR" sz="2100" b="1" dirty="0" smtClean="0"/>
              <a:t> </a:t>
            </a:r>
            <a:r>
              <a:rPr lang="el-GR" sz="2100" dirty="0" smtClean="0"/>
              <a:t>για διευκόλυνση  και μείωση έργου αναπνοής.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100" dirty="0" smtClean="0"/>
              <a:t>Εξασφάλιση </a:t>
            </a:r>
            <a:r>
              <a:rPr lang="el-GR" sz="2100" b="1" dirty="0" smtClean="0"/>
              <a:t>ήσυχου περιβάλλοντος</a:t>
            </a:r>
            <a:r>
              <a:rPr lang="el-GR" sz="2100" dirty="0" smtClean="0"/>
              <a:t>, διατήρηση ασθενή στεγνού και ζεστού. Αύξηση δραστηριότητας ασθενούς ανάλογα με την ανοχή του.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100" dirty="0" smtClean="0"/>
              <a:t>Ασκήσεις </a:t>
            </a:r>
            <a:r>
              <a:rPr lang="el-GR" sz="2100" b="1" dirty="0" smtClean="0"/>
              <a:t>πλήρους τροχιάς </a:t>
            </a:r>
            <a:r>
              <a:rPr lang="el-GR" sz="2100" dirty="0" smtClean="0"/>
              <a:t>και </a:t>
            </a:r>
            <a:r>
              <a:rPr lang="el-GR" sz="2100" b="1" dirty="0" smtClean="0"/>
              <a:t>φυσικοθεραπεία θώρακα </a:t>
            </a:r>
            <a:r>
              <a:rPr lang="el-GR" sz="2100" dirty="0" smtClean="0"/>
              <a:t>για μείωση των συνεπειών ακινησίας.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100" dirty="0" smtClean="0"/>
              <a:t>Χορήγηση </a:t>
            </a:r>
            <a:r>
              <a:rPr lang="el-GR" sz="2100" b="1" dirty="0" smtClean="0"/>
              <a:t>αναλγητικών και αντιβιοτικών</a:t>
            </a:r>
            <a:r>
              <a:rPr lang="el-GR" sz="2100" dirty="0" smtClean="0"/>
              <a:t>. </a:t>
            </a:r>
            <a:r>
              <a:rPr lang="el-GR" sz="2100" i="1" u="sng" dirty="0" smtClean="0">
                <a:solidFill>
                  <a:srgbClr val="C00000"/>
                </a:solidFill>
              </a:rPr>
              <a:t>Προσοχή</a:t>
            </a:r>
            <a:r>
              <a:rPr lang="el-GR" sz="2100" dirty="0" smtClean="0"/>
              <a:t> στην καταστολή της αναπνευστικής λειτουργίας.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100" b="1" dirty="0" smtClean="0"/>
              <a:t>Αποφυγή υπερέκτασης </a:t>
            </a:r>
            <a:r>
              <a:rPr lang="el-GR" sz="2100" dirty="0" smtClean="0"/>
              <a:t>και απότομων κινήσεων.</a:t>
            </a:r>
          </a:p>
          <a:p>
            <a:pPr>
              <a:buClr>
                <a:schemeClr val="accent2">
                  <a:lumMod val="75000"/>
                </a:schemeClr>
              </a:buClr>
              <a:buSzPct val="85000"/>
              <a:buFont typeface="Courier New" pitchFamily="49" charset="0"/>
              <a:buChar char="o"/>
            </a:pPr>
            <a:r>
              <a:rPr lang="el-GR" sz="2100" dirty="0" smtClean="0"/>
              <a:t>Διατήρηση </a:t>
            </a:r>
            <a:r>
              <a:rPr lang="el-GR" sz="2100" b="1" dirty="0" smtClean="0"/>
              <a:t>πρόσληψης τροφής και υγρών </a:t>
            </a:r>
            <a:r>
              <a:rPr lang="el-GR" sz="2100" dirty="0" smtClean="0"/>
              <a:t>συμφώνα με οδηγία και ανοχή του ασθενή.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522</TotalTime>
  <Words>1105</Words>
  <Application>Microsoft Office PowerPoint</Application>
  <PresentationFormat>Προβολή στην οθόνη (4:3)</PresentationFormat>
  <Paragraphs>160</Paragraphs>
  <Slides>19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19</vt:i4>
      </vt:variant>
    </vt:vector>
  </HeadingPairs>
  <TitlesOfParts>
    <vt:vector size="20" baseType="lpstr">
      <vt:lpstr>Θέμα του Office</vt:lpstr>
      <vt:lpstr>Διαφάνεια 1</vt:lpstr>
      <vt:lpstr> ΠΝΕΥΜΟΘΩΡΑΚΑΣ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  <vt:lpstr>Διαφάνεια 17</vt:lpstr>
      <vt:lpstr>Διαφάνεια 18</vt:lpstr>
      <vt:lpstr>Διαφάνεια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MARIA</dc:creator>
  <cp:lastModifiedBy>Mariza</cp:lastModifiedBy>
  <cp:revision>225</cp:revision>
  <dcterms:created xsi:type="dcterms:W3CDTF">2017-01-29T18:17:13Z</dcterms:created>
  <dcterms:modified xsi:type="dcterms:W3CDTF">2017-02-06T21:14:20Z</dcterms:modified>
</cp:coreProperties>
</file>