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l-GR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Κάντε κλικ στο εικονίδιο για να προσθέσετε μια εικόνα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DDB1126-1A44-4E0E-8FE8-A9CD7874A77A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F5C68B-C3F6-416F-B7EA-F2F37F73212A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2088232"/>
          </a:xfrm>
        </p:spPr>
        <p:txBody>
          <a:bodyPr/>
          <a:lstStyle/>
          <a:p>
            <a:r>
              <a:rPr lang="el-GR" dirty="0" err="1" smtClean="0"/>
              <a:t>Δ.ι.ε.κ</a:t>
            </a:r>
            <a:r>
              <a:rPr lang="el-GR" dirty="0" smtClean="0"/>
              <a:t> νοσηλευτικησ </a:t>
            </a:r>
            <a:br>
              <a:rPr lang="el-GR" dirty="0" smtClean="0"/>
            </a:br>
            <a:r>
              <a:rPr lang="el-GR" sz="1800" dirty="0" smtClean="0">
                <a:solidFill>
                  <a:schemeClr val="tx1"/>
                </a:solidFill>
              </a:rPr>
              <a:t>ΗΜ/ΝΙΑ </a:t>
            </a:r>
            <a:r>
              <a:rPr lang="el-GR" sz="1800" dirty="0" smtClean="0">
                <a:solidFill>
                  <a:schemeClr val="tx1"/>
                </a:solidFill>
              </a:rPr>
              <a:t>7</a:t>
            </a:r>
            <a:r>
              <a:rPr lang="el-GR" sz="1800" dirty="0" smtClean="0">
                <a:solidFill>
                  <a:schemeClr val="tx1"/>
                </a:solidFill>
              </a:rPr>
              <a:t>/2/17</a:t>
            </a:r>
            <a:endParaRPr lang="el-GR" sz="1800" dirty="0">
              <a:solidFill>
                <a:schemeClr val="tx1"/>
              </a:solidFill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251520" y="3331698"/>
            <a:ext cx="8280920" cy="2905614"/>
          </a:xfrm>
        </p:spPr>
        <p:txBody>
          <a:bodyPr>
            <a:normAutofit/>
          </a:bodyPr>
          <a:lstStyle/>
          <a:p>
            <a:r>
              <a:rPr lang="el-GR" dirty="0" smtClean="0"/>
              <a:t>Τελική εργασία</a:t>
            </a:r>
            <a:r>
              <a:rPr lang="en-US" dirty="0" smtClean="0"/>
              <a:t>: </a:t>
            </a:r>
            <a:r>
              <a:rPr lang="el-GR" b="1" dirty="0" smtClean="0"/>
              <a:t>ΚΟΙΛΙΑΚΟ ΤΡΑΥΜΑ</a:t>
            </a:r>
            <a:endParaRPr lang="el-GR" sz="1800" b="1" dirty="0" smtClean="0"/>
          </a:p>
          <a:p>
            <a:r>
              <a:rPr lang="el-GR" sz="2000" dirty="0" smtClean="0"/>
              <a:t>							</a:t>
            </a:r>
          </a:p>
          <a:p>
            <a:r>
              <a:rPr lang="el-GR" dirty="0" smtClean="0"/>
              <a:t>Σπουδάστρια</a:t>
            </a:r>
            <a:r>
              <a:rPr lang="en-US" dirty="0" smtClean="0"/>
              <a:t>: </a:t>
            </a:r>
            <a:r>
              <a:rPr lang="el-GR" b="1" dirty="0" smtClean="0"/>
              <a:t>ΠΑΠΑΔΟΠΕΤΡΑΚΗ ΠΟΠΗ</a:t>
            </a:r>
          </a:p>
          <a:p>
            <a:r>
              <a:rPr lang="el-GR" dirty="0" smtClean="0"/>
              <a:t>Καθηγήτρια</a:t>
            </a:r>
            <a:r>
              <a:rPr lang="en-US" dirty="0" smtClean="0"/>
              <a:t>: </a:t>
            </a:r>
            <a:r>
              <a:rPr lang="el-GR" dirty="0" smtClean="0"/>
              <a:t>ΛΑΜΠΡΑΚΗ ΜΑΡΙΖΑ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ΒΙΒΛΙΟΓΡΑΦΙΑ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Σαχίνη –Καρδάση Α, Πάνου Μ. Παθολογική και Χειρουργική Νοσηλευτική. Νοσηλευτικές διαδικασίες .τόμος Α΄, έκδοση Β΄. Εκδόσεις ΒΗΤΑ ΑΘΗΝΑ  2003</a:t>
            </a:r>
          </a:p>
          <a:p>
            <a:r>
              <a:rPr lang="el-GR" dirty="0" smtClean="0"/>
              <a:t>Μπάλας  Π. Χειρουργική. τόμος Α΄, έκδοση Β΄ Ιατρικές εκδόσεις Λίτσας 1994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Επεξήγηση με σύννεφο"/>
          <p:cNvSpPr/>
          <p:nvPr/>
        </p:nvSpPr>
        <p:spPr>
          <a:xfrm>
            <a:off x="1619672" y="1700808"/>
            <a:ext cx="6048672" cy="25202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b="1" dirty="0" smtClean="0"/>
              <a:t>ΣΑΣ ΕΥΧΑΡΙΣΤΩ</a:t>
            </a:r>
            <a:endParaRPr lang="el-G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ΟΡΙΣΜΟΣ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l-GR" b="1" dirty="0" smtClean="0"/>
              <a:t>Κοιλιακό τραύμα είναι η δομική και λειτουργική</a:t>
            </a:r>
          </a:p>
          <a:p>
            <a:pPr>
              <a:buNone/>
            </a:pPr>
            <a:r>
              <a:rPr lang="el-GR" b="1" dirty="0" smtClean="0"/>
              <a:t>διαταραχή που προκαλείται από</a:t>
            </a:r>
            <a:r>
              <a:rPr lang="en-US" b="1" dirty="0" smtClean="0"/>
              <a:t>:</a:t>
            </a:r>
          </a:p>
          <a:p>
            <a:r>
              <a:rPr lang="el-GR" dirty="0" smtClean="0"/>
              <a:t>διάτρηση</a:t>
            </a:r>
          </a:p>
          <a:p>
            <a:r>
              <a:rPr lang="el-GR" dirty="0" smtClean="0"/>
              <a:t>ρήξη </a:t>
            </a:r>
          </a:p>
          <a:p>
            <a:r>
              <a:rPr lang="el-GR" dirty="0" smtClean="0"/>
              <a:t>Θλάση</a:t>
            </a:r>
          </a:p>
          <a:p>
            <a:r>
              <a:rPr lang="el-GR" dirty="0" smtClean="0"/>
              <a:t>Απόσπαση ή λήψη διαβρωτικών ουσιών και ξένων σωμάτων</a:t>
            </a:r>
          </a:p>
          <a:p>
            <a:pPr>
              <a:buNone/>
            </a:pPr>
            <a:r>
              <a:rPr lang="el-GR" dirty="0" smtClean="0"/>
              <a:t>Αφορά τα κοιλιακά σπλάχνα συμπεριλαμβανομένων</a:t>
            </a:r>
          </a:p>
          <a:p>
            <a:pPr>
              <a:buNone/>
            </a:pPr>
            <a:r>
              <a:rPr lang="el-GR" dirty="0" smtClean="0"/>
              <a:t>και των εξωπεριτοναϊκών(νεφροί ουρητήρες) ή</a:t>
            </a:r>
          </a:p>
          <a:p>
            <a:pPr>
              <a:buNone/>
            </a:pPr>
            <a:r>
              <a:rPr lang="el-GR" dirty="0" smtClean="0"/>
              <a:t>κοιλιακό τοίχωμα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Μέχρι αποδείξεως του αντιθέτου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 fontScale="77500" lnSpcReduction="20000"/>
          </a:bodyPr>
          <a:lstStyle/>
          <a:p>
            <a:r>
              <a:rPr lang="el-GR" b="1" dirty="0" smtClean="0"/>
              <a:t>Κάθε τραυματίας πρέπει να θεωρείται ότι φέρει</a:t>
            </a:r>
          </a:p>
          <a:p>
            <a:pPr>
              <a:buNone/>
            </a:pPr>
            <a:r>
              <a:rPr lang="el-GR" b="1" dirty="0" smtClean="0"/>
              <a:t>     κοιλιακή κάκωση</a:t>
            </a:r>
          </a:p>
          <a:p>
            <a:pPr>
              <a:buNone/>
            </a:pPr>
            <a:r>
              <a:rPr lang="el-GR" b="1" dirty="0" smtClean="0"/>
              <a:t>              </a:t>
            </a:r>
            <a:r>
              <a:rPr lang="el-GR" b="1" dirty="0" smtClean="0">
                <a:solidFill>
                  <a:srgbClr val="FFFF00"/>
                </a:solidFill>
              </a:rPr>
              <a:t>ΦΥΣΙΚΗ ΕΞΕΤΑΣΗ ΤΗΣ ΚΟΙΛΙΑΣ </a:t>
            </a:r>
          </a:p>
          <a:p>
            <a:r>
              <a:rPr lang="el-GR" b="1" dirty="0" smtClean="0"/>
              <a:t>Είναι από τις δυσκολότερες εκτιμήσεις και απαιτεί</a:t>
            </a:r>
          </a:p>
          <a:p>
            <a:pPr>
              <a:buNone/>
            </a:pPr>
            <a:r>
              <a:rPr lang="el-GR" b="1" dirty="0" smtClean="0"/>
              <a:t>     μεθοδικότητα και μεγάλη εμπειρία</a:t>
            </a:r>
          </a:p>
          <a:p>
            <a:r>
              <a:rPr lang="el-GR" b="1" dirty="0" smtClean="0"/>
              <a:t>Αν συνυπάρχει και μειωμένο επίπεδο συνείδηση</a:t>
            </a:r>
          </a:p>
          <a:p>
            <a:pPr>
              <a:buNone/>
            </a:pPr>
            <a:r>
              <a:rPr lang="el-GR" b="1" dirty="0" smtClean="0"/>
              <a:t>    (ΚΕΚ, χρήση ουσιών , αλκοόλ) πολύ εύκολα μπορεί</a:t>
            </a:r>
          </a:p>
          <a:p>
            <a:pPr>
              <a:buNone/>
            </a:pPr>
            <a:r>
              <a:rPr lang="el-GR" b="1" dirty="0" smtClean="0"/>
              <a:t>    να διαφύγουν από τον ιατρό βαριές κοιλιακές</a:t>
            </a:r>
          </a:p>
          <a:p>
            <a:pPr>
              <a:buNone/>
            </a:pPr>
            <a:r>
              <a:rPr lang="el-GR" b="1" dirty="0" smtClean="0"/>
              <a:t>    βλάβες που θέτουν την ζωή του τραυματίας σε</a:t>
            </a:r>
          </a:p>
          <a:p>
            <a:pPr>
              <a:buNone/>
            </a:pPr>
            <a:r>
              <a:rPr lang="el-GR" b="1" dirty="0" smtClean="0"/>
              <a:t>    κίνδυνο</a:t>
            </a:r>
          </a:p>
          <a:p>
            <a:pPr>
              <a:buNone/>
            </a:pPr>
            <a:r>
              <a:rPr lang="el-GR" b="1" dirty="0" smtClean="0"/>
              <a:t>Δεν πρέπει να ξεχνάμε ότι</a:t>
            </a:r>
            <a:r>
              <a:rPr lang="en-US" b="1" dirty="0" smtClean="0"/>
              <a:t>: </a:t>
            </a:r>
            <a:r>
              <a:rPr lang="el-GR" b="1" dirty="0" smtClean="0"/>
              <a:t>η </a:t>
            </a:r>
            <a:r>
              <a:rPr lang="el-GR" b="1" u="sng" dirty="0" smtClean="0"/>
              <a:t>περιτοναϊκή κοιλότητα έχει</a:t>
            </a:r>
          </a:p>
          <a:p>
            <a:pPr>
              <a:buNone/>
            </a:pPr>
            <a:r>
              <a:rPr lang="el-GR" b="1" u="sng" dirty="0" smtClean="0"/>
              <a:t>ικανή χωρητικότητα</a:t>
            </a:r>
            <a:r>
              <a:rPr lang="el-GR" b="1" dirty="0" smtClean="0"/>
              <a:t>  ώστε μεγάλη συλλογή αίματος  μπορεί</a:t>
            </a:r>
          </a:p>
          <a:p>
            <a:pPr>
              <a:buNone/>
            </a:pPr>
            <a:r>
              <a:rPr lang="el-GR" b="1" dirty="0" smtClean="0"/>
              <a:t>να μην γίνει αντιληπτή και να αποκρύπτονται  μεγάλες</a:t>
            </a:r>
          </a:p>
          <a:p>
            <a:pPr>
              <a:buNone/>
            </a:pPr>
            <a:r>
              <a:rPr lang="el-GR" b="1" dirty="0" smtClean="0"/>
              <a:t>αιμορραγίες.</a:t>
            </a:r>
            <a:endParaRPr lang="el-G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Θέση περιεχομένου" descr="koil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3816424" cy="3096344"/>
          </a:xfrm>
        </p:spPr>
      </p:pic>
      <p:pic>
        <p:nvPicPr>
          <p:cNvPr id="5" name="4 - Εικόνα" descr="traymata koilia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060848"/>
            <a:ext cx="432048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Διαχωρισμός τραυμάτων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10000"/>
          </a:bodyPr>
          <a:lstStyle/>
          <a:p>
            <a:endParaRPr lang="el-GR" b="1" dirty="0" smtClean="0"/>
          </a:p>
          <a:p>
            <a:r>
              <a:rPr lang="el-GR" b="1" dirty="0" smtClean="0"/>
              <a:t>Κλειστά τραύματα</a:t>
            </a:r>
            <a:r>
              <a:rPr lang="en-US" b="1" dirty="0" smtClean="0"/>
              <a:t>: </a:t>
            </a:r>
            <a:r>
              <a:rPr lang="el-GR" dirty="0" smtClean="0"/>
              <a:t>αντιμετωπίζονται με βάση τα συμπτώματα και τις παρακλινικές εξετάσεις </a:t>
            </a:r>
            <a:endParaRPr lang="el-GR" b="1" dirty="0" smtClean="0"/>
          </a:p>
          <a:p>
            <a:pPr>
              <a:buNone/>
            </a:pPr>
            <a:r>
              <a:rPr lang="el-GR" b="1" dirty="0" smtClean="0"/>
              <a:t>Σε περίπτωση που δεν χρήζει άμεσης χειρουργικής</a:t>
            </a:r>
          </a:p>
          <a:p>
            <a:pPr>
              <a:buNone/>
            </a:pPr>
            <a:r>
              <a:rPr lang="el-GR" b="1" dirty="0" smtClean="0"/>
              <a:t>επέμβασης </a:t>
            </a:r>
          </a:p>
          <a:p>
            <a:r>
              <a:rPr lang="el-GR" dirty="0" smtClean="0"/>
              <a:t>γίνεται εισαγωγή στην χειρουργική κλινική και συχνή επανεκτίμηση της κατάστασης </a:t>
            </a:r>
            <a:r>
              <a:rPr lang="el-GR" dirty="0" smtClean="0"/>
              <a:t>του</a:t>
            </a:r>
            <a:r>
              <a:rPr lang="en-US" dirty="0" smtClean="0"/>
              <a:t> </a:t>
            </a:r>
            <a:r>
              <a:rPr lang="el-GR" dirty="0" smtClean="0"/>
              <a:t>ασθενή</a:t>
            </a:r>
            <a:r>
              <a:rPr lang="el-GR" dirty="0" smtClean="0"/>
              <a:t> </a:t>
            </a:r>
            <a:r>
              <a:rPr lang="el-GR" dirty="0" smtClean="0"/>
              <a:t>για πιθανές αλλαγές στην του κλινική εικόνα </a:t>
            </a:r>
          </a:p>
          <a:p>
            <a:pPr>
              <a:buNone/>
            </a:pPr>
            <a:endParaRPr lang="el-GR" dirty="0" smtClean="0"/>
          </a:p>
          <a:p>
            <a:r>
              <a:rPr lang="el-GR" b="1" dirty="0" smtClean="0"/>
              <a:t>Ανοικτά τραύματα</a:t>
            </a:r>
            <a:r>
              <a:rPr lang="en-US" b="1" dirty="0" smtClean="0"/>
              <a:t>: </a:t>
            </a:r>
            <a:r>
              <a:rPr lang="el-GR" dirty="0" smtClean="0"/>
              <a:t>βαθιά τραύματα από πυροβόλα ή νύσσοντα όπλα που συνοδεύονται από καταπληξία ή κοιλιακή διάταση οδηγούνται άμεσα στο χειρουργείο για ερευνητική λαπαροτομία</a:t>
            </a:r>
            <a:r>
              <a:rPr lang="el-GR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Προβλήματα του ασθενή 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 smtClean="0"/>
          </a:p>
          <a:p>
            <a:r>
              <a:rPr lang="el-GR" dirty="0" smtClean="0"/>
              <a:t>Πόνος, δυσχέρεια</a:t>
            </a:r>
          </a:p>
          <a:p>
            <a:r>
              <a:rPr lang="el-GR" dirty="0" smtClean="0"/>
              <a:t>Υποξαιμία, υποξία </a:t>
            </a:r>
          </a:p>
          <a:p>
            <a:r>
              <a:rPr lang="el-GR" dirty="0" smtClean="0"/>
              <a:t>Διαταραχές υγρών και ηλεκτρολυτών</a:t>
            </a:r>
          </a:p>
          <a:p>
            <a:r>
              <a:rPr lang="el-GR" dirty="0" smtClean="0"/>
              <a:t>Μείωση </a:t>
            </a:r>
            <a:r>
              <a:rPr lang="el-GR" dirty="0" smtClean="0"/>
              <a:t>δραστηριοτήτων </a:t>
            </a:r>
          </a:p>
          <a:p>
            <a:r>
              <a:rPr lang="el-GR" dirty="0" smtClean="0"/>
              <a:t> Άγχος, φόβος κατάθλιψη</a:t>
            </a:r>
          </a:p>
          <a:p>
            <a:r>
              <a:rPr lang="el-GR" dirty="0" smtClean="0"/>
              <a:t>Οικονομικές και κοινωνικές συνέπειες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Σκοποί της φροντίδας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Εξασφάλιση βατότητας αεραγωγού και επαρκούς αερισμού</a:t>
            </a:r>
          </a:p>
          <a:p>
            <a:r>
              <a:rPr lang="el-GR" dirty="0" smtClean="0"/>
              <a:t>Αποκατάσταση όγκου αίματος, υγρών και ηλεκτρολυτών </a:t>
            </a:r>
          </a:p>
          <a:p>
            <a:r>
              <a:rPr lang="el-GR" dirty="0" smtClean="0"/>
              <a:t>Αποκατάσταση βατότητας γαστρεντερικού σωλήνα</a:t>
            </a:r>
          </a:p>
          <a:p>
            <a:r>
              <a:rPr lang="el-GR" dirty="0" smtClean="0"/>
              <a:t>Απαλλαγή από τον πόνο (παυσίπονα, αναλγητικά)</a:t>
            </a:r>
          </a:p>
          <a:p>
            <a:r>
              <a:rPr lang="el-GR" dirty="0" smtClean="0"/>
              <a:t>Πρόληψη λοιμώξεων</a:t>
            </a:r>
          </a:p>
          <a:p>
            <a:r>
              <a:rPr lang="el-GR" dirty="0" smtClean="0"/>
              <a:t>Προοδευτική αποκατάσταση της διεργασίας πέψης</a:t>
            </a:r>
          </a:p>
          <a:p>
            <a:r>
              <a:rPr lang="el-GR" dirty="0" smtClean="0"/>
              <a:t>Ήρεμο περιβάλλον </a:t>
            </a:r>
          </a:p>
          <a:p>
            <a:r>
              <a:rPr lang="el-GR" dirty="0" smtClean="0"/>
              <a:t>Ψυχολογική υποστήριξη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Νοσηλευτικές παρεμβάσεις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28592"/>
          </a:xfrm>
        </p:spPr>
        <p:txBody>
          <a:bodyPr>
            <a:normAutofit/>
          </a:bodyPr>
          <a:lstStyle/>
          <a:p>
            <a:r>
              <a:rPr lang="el-GR" dirty="0" smtClean="0"/>
              <a:t>Διατήρηση αεραγωγού και επαρκούς αερισμού</a:t>
            </a:r>
          </a:p>
          <a:p>
            <a:r>
              <a:rPr lang="el-GR" dirty="0" smtClean="0"/>
              <a:t>Φλεβοκέντηση και διατήρηση δυο ανοιχτών </a:t>
            </a:r>
            <a:r>
              <a:rPr lang="en-US" dirty="0" smtClean="0"/>
              <a:t>IV</a:t>
            </a:r>
            <a:r>
              <a:rPr lang="el-GR" dirty="0" smtClean="0"/>
              <a:t> (εισαγωγή φλεβοκαθετήρων Νο 16 και 18</a:t>
            </a:r>
            <a:r>
              <a:rPr lang="en-US" dirty="0" smtClean="0"/>
              <a:t>g) </a:t>
            </a:r>
            <a:r>
              <a:rPr lang="el-GR" dirty="0" smtClean="0"/>
              <a:t>για ενδοφλέβια χορήγηση υγρών(</a:t>
            </a:r>
            <a:r>
              <a:rPr lang="en-US" dirty="0" smtClean="0"/>
              <a:t>Ringer's N/S 0,9%)</a:t>
            </a:r>
            <a:r>
              <a:rPr lang="el-GR" dirty="0" smtClean="0"/>
              <a:t>,  φαρμακευτικής αγωγής και αίματος</a:t>
            </a:r>
          </a:p>
          <a:p>
            <a:r>
              <a:rPr lang="el-GR" dirty="0" smtClean="0"/>
              <a:t>Η μαζική απώλεια αίματος αποκαθίσταται με πρόσφατο πλήρες αίμα</a:t>
            </a:r>
          </a:p>
          <a:p>
            <a:r>
              <a:rPr lang="el-GR" dirty="0" smtClean="0"/>
              <a:t>Διασταύρωση αίματος και ομάδας</a:t>
            </a:r>
          </a:p>
          <a:p>
            <a:r>
              <a:rPr lang="el-GR" dirty="0" smtClean="0"/>
              <a:t>Εργαστηριακές εξετάσεις</a:t>
            </a:r>
          </a:p>
          <a:p>
            <a:r>
              <a:rPr lang="el-GR" dirty="0" smtClean="0"/>
              <a:t>Εφαρμογή καθετήρα </a:t>
            </a:r>
            <a:r>
              <a:rPr lang="en-US" dirty="0" smtClean="0"/>
              <a:t>Foley</a:t>
            </a:r>
            <a:r>
              <a:rPr lang="el-GR" dirty="0" smtClean="0"/>
              <a:t> και </a:t>
            </a:r>
            <a:r>
              <a:rPr lang="en-US" dirty="0" smtClean="0"/>
              <a:t>levin</a:t>
            </a: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4807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l-GR" b="1" dirty="0" smtClean="0"/>
              <a:t>ΣΥΝΕΧΗΣ </a:t>
            </a:r>
            <a:r>
              <a:rPr lang="el-GR" b="1" smtClean="0"/>
              <a:t>ΠΑΡΑΚΟΛΟΥΘΗΣΗ ΑΣΘΕΝΗ</a:t>
            </a:r>
          </a:p>
          <a:p>
            <a:pPr algn="ctr">
              <a:buNone/>
            </a:pPr>
            <a:endParaRPr lang="el-GR" b="1" dirty="0" smtClean="0"/>
          </a:p>
          <a:p>
            <a:r>
              <a:rPr lang="el-GR" dirty="0" smtClean="0"/>
              <a:t>Επιπέδου συνείδηση , αερισμού, ζωτικών σημείων(ΑΠ άνω των 90</a:t>
            </a:r>
            <a:r>
              <a:rPr lang="en-US" dirty="0" smtClean="0"/>
              <a:t>mmHg</a:t>
            </a:r>
            <a:r>
              <a:rPr lang="el-GR" dirty="0" smtClean="0"/>
              <a:t> μέτρηση σε οριζόντια και καθιστή θέση</a:t>
            </a:r>
            <a:r>
              <a:rPr lang="en-US" dirty="0" smtClean="0"/>
              <a:t>)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l-GR" dirty="0" smtClean="0"/>
              <a:t>κεντρικής φλεβικής πίεσης(</a:t>
            </a:r>
            <a:r>
              <a:rPr lang="en-US" dirty="0" smtClean="0"/>
              <a:t> CVP)</a:t>
            </a:r>
            <a:r>
              <a:rPr lang="el-GR" dirty="0" smtClean="0"/>
              <a:t>,προσλαμβανόμενων και αποβαλλόμενων υγρών, βάρους σώματος, περιφέρεια κοιλιά, σταθεροποίηση κακώσεων όπως πνευμοθώρακας και διατήρηση καλής καρδιακής λειτουργίας</a:t>
            </a:r>
          </a:p>
          <a:p>
            <a:r>
              <a:rPr lang="el-GR" dirty="0" smtClean="0"/>
              <a:t>Προφυλακτική αντιτετανική αγωγή</a:t>
            </a:r>
          </a:p>
          <a:p>
            <a:r>
              <a:rPr lang="el-GR" dirty="0" smtClean="0"/>
              <a:t>Προετοιμασία και εργαλειοδότηση στις  περιτοναϊκές πλύσεις</a:t>
            </a:r>
          </a:p>
          <a:p>
            <a:r>
              <a:rPr lang="el-GR" dirty="0" smtClean="0"/>
              <a:t>Χορήγηση αναλγητικών</a:t>
            </a:r>
          </a:p>
          <a:p>
            <a:r>
              <a:rPr lang="el-GR" dirty="0" smtClean="0"/>
              <a:t>Παρακολούθηση για αναπνευστική δυσλειτουργία και </a:t>
            </a:r>
            <a:r>
              <a:rPr lang="en-US" dirty="0" smtClean="0"/>
              <a:t>shock</a:t>
            </a:r>
            <a:endParaRPr lang="el-GR" dirty="0" smtClean="0"/>
          </a:p>
          <a:p>
            <a:endParaRPr lang="el-GR" b="1" dirty="0" smtClean="0"/>
          </a:p>
          <a:p>
            <a:endParaRPr lang="el-G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ποκορύφωμα">
  <a:themeElements>
    <a:clrScheme name="Προσαρμοσμένος 1">
      <a:dk1>
        <a:sysClr val="windowText" lastClr="000000"/>
      </a:dk1>
      <a:lt1>
        <a:sysClr val="window" lastClr="FFFFFF"/>
      </a:lt1>
      <a:dk2>
        <a:srgbClr val="0C0C0C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Αποκορύφωμα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435</Words>
  <Application>Microsoft Office PowerPoint</Application>
  <PresentationFormat>Προβολή στην οθόνη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Αποκορύφωμα</vt:lpstr>
      <vt:lpstr>Δ.ι.ε.κ νοσηλευτικησ  ΗΜ/ΝΙΑ 7/2/17</vt:lpstr>
      <vt:lpstr>ΟΡΙΣΜΟΣ</vt:lpstr>
      <vt:lpstr>Μέχρι αποδείξεως του αντιθέτου</vt:lpstr>
      <vt:lpstr>Διαφάνεια 4</vt:lpstr>
      <vt:lpstr>Διαχωρισμός τραυμάτων</vt:lpstr>
      <vt:lpstr>Προβλήματα του ασθενή </vt:lpstr>
      <vt:lpstr>Σκοποί της φροντίδας </vt:lpstr>
      <vt:lpstr>Νοσηλευτικές παρεμβάσεις</vt:lpstr>
      <vt:lpstr>Διαφάνεια 9</vt:lpstr>
      <vt:lpstr>ΒΙΒΛΙΟΓΡΑΦΙΑ</vt:lpstr>
      <vt:lpstr>Διαφάνεια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Διεκ νοσηλευτικησ</dc:title>
  <dc:creator>Mariza</dc:creator>
  <cp:lastModifiedBy>Mariza</cp:lastModifiedBy>
  <cp:revision>20</cp:revision>
  <dcterms:created xsi:type="dcterms:W3CDTF">2017-02-05T08:38:08Z</dcterms:created>
  <dcterms:modified xsi:type="dcterms:W3CDTF">2017-02-06T21:50:02Z</dcterms:modified>
</cp:coreProperties>
</file>