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- Ορθογώνιο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- Ορθογώνιο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- Ορθογώνιο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- Ορθογώνιο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- Ορθογώνιο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- Στρογγυλεμένο ορθογώνιο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- Στρογγυλεμένο ορθογώνιο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- Ορθογώνιο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- Ορθογώνιο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- Ορθογώνιο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- Ορθογώνιο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- Τίτλος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9" name="8 - Υπότιτλος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28" name="27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266ECFA-E2E3-40D6-B3E5-2AD52B032993}" type="datetimeFigureOut">
              <a:rPr lang="el-GR" smtClean="0"/>
              <a:pPr/>
              <a:t>6/2/2017</a:t>
            </a:fld>
            <a:endParaRPr lang="el-GR"/>
          </a:p>
        </p:txBody>
      </p:sp>
      <p:sp>
        <p:nvSpPr>
          <p:cNvPr id="17" name="16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l-GR"/>
          </a:p>
        </p:txBody>
      </p:sp>
      <p:sp>
        <p:nvSpPr>
          <p:cNvPr id="29" name="28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C1C0DCD-1586-4AEF-9B28-F63C452DA30A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6ECFA-E2E3-40D6-B3E5-2AD52B032993}" type="datetimeFigureOut">
              <a:rPr lang="el-GR" smtClean="0"/>
              <a:pPr/>
              <a:t>6/2/2017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C0DCD-1586-4AEF-9B28-F63C452DA30A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6ECFA-E2E3-40D6-B3E5-2AD52B032993}" type="datetimeFigureOut">
              <a:rPr lang="el-GR" smtClean="0"/>
              <a:pPr/>
              <a:t>6/2/2017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C0DCD-1586-4AEF-9B28-F63C452DA30A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6ECFA-E2E3-40D6-B3E5-2AD52B032993}" type="datetimeFigureOut">
              <a:rPr lang="el-GR" smtClean="0"/>
              <a:pPr/>
              <a:t>6/2/2017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C0DCD-1586-4AEF-9B28-F63C452DA30A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6ECFA-E2E3-40D6-B3E5-2AD52B032993}" type="datetimeFigureOut">
              <a:rPr lang="el-GR" smtClean="0"/>
              <a:pPr/>
              <a:t>6/2/2017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C0DCD-1586-4AEF-9B28-F63C452DA30A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6ECFA-E2E3-40D6-B3E5-2AD52B032993}" type="datetimeFigureOut">
              <a:rPr lang="el-GR" smtClean="0"/>
              <a:pPr/>
              <a:t>6/2/2017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C0DCD-1586-4AEF-9B28-F63C452DA30A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6" name="25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266ECFA-E2E3-40D6-B3E5-2AD52B032993}" type="datetimeFigureOut">
              <a:rPr lang="el-GR" smtClean="0"/>
              <a:pPr/>
              <a:t>6/2/2017</a:t>
            </a:fld>
            <a:endParaRPr lang="el-GR"/>
          </a:p>
        </p:txBody>
      </p:sp>
      <p:sp>
        <p:nvSpPr>
          <p:cNvPr id="27" name="26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C1C0DCD-1586-4AEF-9B28-F63C452DA30A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28" name="27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266ECFA-E2E3-40D6-B3E5-2AD52B032993}" type="datetimeFigureOut">
              <a:rPr lang="el-GR" smtClean="0"/>
              <a:pPr/>
              <a:t>6/2/2017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C1C0DCD-1586-4AEF-9B28-F63C452DA30A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6ECFA-E2E3-40D6-B3E5-2AD52B032993}" type="datetimeFigureOut">
              <a:rPr lang="el-GR" smtClean="0"/>
              <a:pPr/>
              <a:t>6/2/2017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C0DCD-1586-4AEF-9B28-F63C452DA30A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6ECFA-E2E3-40D6-B3E5-2AD52B032993}" type="datetimeFigureOut">
              <a:rPr lang="el-GR" smtClean="0"/>
              <a:pPr/>
              <a:t>6/2/2017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C0DCD-1586-4AEF-9B28-F63C452DA30A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6ECFA-E2E3-40D6-B3E5-2AD52B032993}" type="datetimeFigureOut">
              <a:rPr lang="el-GR" smtClean="0"/>
              <a:pPr/>
              <a:t>6/2/2017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C0DCD-1586-4AEF-9B28-F63C452DA30A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- Ορθογώνιο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- Ορθογώνιο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- Ορθογώνιο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- Ορθογώνιο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- Ορθογώνιο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- Στρογγυλεμένο ορθογώνιο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- Στρογγυλεμένο ορθογώνιο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- Ορθογώνιο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- Ορθογώνιο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- Ορθογώνιο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- Ορθογώνιο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- Ορθογώνιο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- Ορθογώνιο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- Θέση τίτλου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3" name="1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4" name="1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266ECFA-E2E3-40D6-B3E5-2AD52B032993}" type="datetimeFigureOut">
              <a:rPr lang="el-GR" smtClean="0"/>
              <a:pPr/>
              <a:t>6/2/2017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l-GR"/>
          </a:p>
        </p:txBody>
      </p:sp>
      <p:sp>
        <p:nvSpPr>
          <p:cNvPr id="23" name="22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C1C0DCD-1586-4AEF-9B28-F63C452DA30A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457200" y="1052737"/>
            <a:ext cx="8458200" cy="1584175"/>
          </a:xfrm>
        </p:spPr>
        <p:txBody>
          <a:bodyPr/>
          <a:lstStyle/>
          <a:p>
            <a:pPr algn="ctr"/>
            <a:r>
              <a:rPr lang="el-GR" dirty="0" smtClean="0"/>
              <a:t>ΔΙΕΚ ΝΟΣΗΛΕΥΤΙΚΗΣ ΓΝΑΝ</a:t>
            </a: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457200" y="4149080"/>
            <a:ext cx="7931224" cy="2232248"/>
          </a:xfrm>
        </p:spPr>
        <p:txBody>
          <a:bodyPr>
            <a:normAutofit/>
          </a:bodyPr>
          <a:lstStyle/>
          <a:p>
            <a:pPr algn="ctr"/>
            <a:r>
              <a:rPr lang="el-GR" dirty="0" smtClean="0">
                <a:solidFill>
                  <a:schemeClr val="tx1"/>
                </a:solidFill>
              </a:rPr>
              <a:t>Τελική Εργασία </a:t>
            </a:r>
            <a:r>
              <a:rPr lang="en-US" dirty="0" smtClean="0">
                <a:solidFill>
                  <a:schemeClr val="tx1"/>
                </a:solidFill>
              </a:rPr>
              <a:t>: </a:t>
            </a:r>
            <a:r>
              <a:rPr lang="el-GR" sz="2800" b="1" dirty="0" smtClean="0">
                <a:solidFill>
                  <a:schemeClr val="tx1"/>
                </a:solidFill>
              </a:rPr>
              <a:t>ΕΙΛΕΟΣ</a:t>
            </a:r>
            <a:endParaRPr lang="el-GR" b="1" dirty="0" smtClean="0">
              <a:solidFill>
                <a:schemeClr val="tx1"/>
              </a:solidFill>
            </a:endParaRPr>
          </a:p>
          <a:p>
            <a:endParaRPr lang="en-US" b="1" dirty="0" smtClean="0">
              <a:solidFill>
                <a:schemeClr val="tx1"/>
              </a:solidFill>
            </a:endParaRPr>
          </a:p>
          <a:p>
            <a:r>
              <a:rPr lang="el-GR" dirty="0" smtClean="0">
                <a:solidFill>
                  <a:schemeClr val="tx1"/>
                </a:solidFill>
              </a:rPr>
              <a:t>Σπουδάστρια 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r>
              <a:rPr lang="el-GR" dirty="0" smtClean="0">
                <a:solidFill>
                  <a:schemeClr val="tx1"/>
                </a:solidFill>
              </a:rPr>
              <a:t>ΣΚΑΙ ΡΑΛΦ</a:t>
            </a:r>
            <a:r>
              <a:rPr lang="en-US" dirty="0" smtClean="0">
                <a:solidFill>
                  <a:schemeClr val="tx1"/>
                </a:solidFill>
              </a:rPr>
              <a:t>				</a:t>
            </a:r>
            <a:r>
              <a:rPr lang="el-GR" dirty="0" smtClean="0">
                <a:solidFill>
                  <a:schemeClr val="tx1"/>
                </a:solidFill>
              </a:rPr>
              <a:t>							ημ/νια  9/2/17</a:t>
            </a:r>
          </a:p>
          <a:p>
            <a:r>
              <a:rPr lang="el-GR" dirty="0" smtClean="0">
                <a:solidFill>
                  <a:schemeClr val="tx1"/>
                </a:solidFill>
              </a:rPr>
              <a:t>Καθηγήτρια</a:t>
            </a:r>
            <a:r>
              <a:rPr lang="en-US" dirty="0" smtClean="0">
                <a:solidFill>
                  <a:schemeClr val="tx1"/>
                </a:solidFill>
              </a:rPr>
              <a:t>: </a:t>
            </a:r>
            <a:r>
              <a:rPr lang="el-GR" dirty="0" smtClean="0">
                <a:solidFill>
                  <a:schemeClr val="tx1"/>
                </a:solidFill>
              </a:rPr>
              <a:t>ΛΑΜΠΡΑΚΗ ΜΑΡΙΖΑ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el-GR" sz="3100" b="1" u="sng" dirty="0" smtClean="0">
                <a:solidFill>
                  <a:schemeClr val="tx1"/>
                </a:solidFill>
              </a:rPr>
              <a:t>ΝΟΣΗΛΕΥΤΙΚΗ ΦΡΟΝΤΙΔΑ</a:t>
            </a:r>
            <a:r>
              <a:rPr lang="el-GR" dirty="0" smtClean="0">
                <a:solidFill>
                  <a:schemeClr val="tx1"/>
                </a:solidFill>
              </a:rPr>
              <a:t/>
            </a:r>
            <a:br>
              <a:rPr lang="el-GR" dirty="0" smtClean="0">
                <a:solidFill>
                  <a:schemeClr val="tx1"/>
                </a:solidFill>
              </a:rPr>
            </a:b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l-GR" dirty="0" smtClean="0"/>
              <a:t>Υποκλυσμός</a:t>
            </a:r>
          </a:p>
          <a:p>
            <a:pPr lvl="0"/>
            <a:r>
              <a:rPr lang="el-GR" dirty="0" smtClean="0"/>
              <a:t>ρινογαστρικός σωλήνας συνδεμένος με διαλείπουσα αναρρόφηση (αν η απόφραξη είναι υψηλή)</a:t>
            </a:r>
          </a:p>
          <a:p>
            <a:pPr lvl="0"/>
            <a:r>
              <a:rPr lang="el-GR" dirty="0" smtClean="0"/>
              <a:t>ρινοεντερικός σωλήνας (</a:t>
            </a:r>
            <a:r>
              <a:rPr lang="en-US" dirty="0" smtClean="0"/>
              <a:t>miller) </a:t>
            </a:r>
            <a:r>
              <a:rPr lang="el-GR" dirty="0" smtClean="0"/>
              <a:t>ως το σημείο απόφραξης και παροχέτευση εντερικού περιεχομένου</a:t>
            </a:r>
          </a:p>
          <a:p>
            <a:pPr lvl="0"/>
            <a:r>
              <a:rPr lang="el-GR" dirty="0" smtClean="0"/>
              <a:t>χορήγηση αναλγητικών (σε ασθενείς με αποφρακτικό ειλεό)</a:t>
            </a:r>
          </a:p>
          <a:p>
            <a:pPr lvl="0"/>
            <a:r>
              <a:rPr lang="el-GR" dirty="0" smtClean="0"/>
              <a:t>αντιβιοτικά ευρέος φάσματος  (εάν η απόφραξη είναι περισφιγμένη)</a:t>
            </a:r>
          </a:p>
          <a:p>
            <a:pPr lvl="0"/>
            <a:r>
              <a:rPr lang="el-GR" dirty="0" smtClean="0"/>
              <a:t>ενδοφλέβια αναπλήρωση υγρών-ηλεκτρολυτών </a:t>
            </a:r>
          </a:p>
          <a:p>
            <a:pPr lvl="0"/>
            <a:r>
              <a:rPr lang="el-GR" dirty="0" smtClean="0"/>
              <a:t>Τίποτα απο το στόμα</a:t>
            </a:r>
          </a:p>
          <a:p>
            <a:pPr lvl="0"/>
            <a:r>
              <a:rPr lang="el-GR" dirty="0" smtClean="0"/>
              <a:t>Ενδοφλέβια χορήγηση διαλυμάτων γλυκόζης( για την κάλυψη αναγκών θρέψης) </a:t>
            </a:r>
          </a:p>
          <a:p>
            <a:pPr lvl="0"/>
            <a:r>
              <a:rPr lang="el-GR" dirty="0" smtClean="0"/>
              <a:t>σε παραλυτικό ειλεό, απομάκρυνση του αιτιολογικού παράγοντα π.χ υποκαλιαιμίας</a:t>
            </a:r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512168"/>
          </a:xfrm>
        </p:spPr>
        <p:txBody>
          <a:bodyPr>
            <a:normAutofit/>
          </a:bodyPr>
          <a:lstStyle/>
          <a:p>
            <a:r>
              <a:rPr lang="el-GR" sz="3100" b="1" dirty="0" smtClean="0">
                <a:solidFill>
                  <a:schemeClr val="tx1"/>
                </a:solidFill>
              </a:rPr>
              <a:t>Σε περίπτωση χειρουργικής επέμβασης</a:t>
            </a:r>
            <a:r>
              <a:rPr lang="el-GR" dirty="0" smtClean="0">
                <a:solidFill>
                  <a:schemeClr val="tx1"/>
                </a:solidFill>
              </a:rPr>
              <a:t/>
            </a:r>
            <a:br>
              <a:rPr lang="el-GR" dirty="0" smtClean="0">
                <a:solidFill>
                  <a:schemeClr val="tx1"/>
                </a:solidFill>
              </a:rPr>
            </a:b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l-GR" dirty="0" smtClean="0"/>
              <a:t>προεγχειρητικός έλεγχος</a:t>
            </a:r>
          </a:p>
          <a:p>
            <a:r>
              <a:rPr lang="el-GR" dirty="0" smtClean="0"/>
              <a:t>Αποσυμπίεση εντέρου με εισαγωγή καθετήρα στο τυφλό </a:t>
            </a:r>
          </a:p>
          <a:p>
            <a:r>
              <a:rPr lang="el-GR" dirty="0" smtClean="0"/>
              <a:t>εκτομή εντέρου </a:t>
            </a:r>
          </a:p>
          <a:p>
            <a:r>
              <a:rPr lang="el-GR" dirty="0" smtClean="0"/>
              <a:t>κολοστομία δηλαδή τομή του κόλον και εκστόμωση του στο κοιλιακό τοίχωμα( παροδική ή μόνιμη)</a:t>
            </a:r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08112"/>
          </a:xfrm>
        </p:spPr>
        <p:txBody>
          <a:bodyPr/>
          <a:lstStyle/>
          <a:p>
            <a:r>
              <a:rPr lang="el-GR" sz="2800" dirty="0" smtClean="0">
                <a:solidFill>
                  <a:schemeClr val="tx1"/>
                </a:solidFill>
              </a:rPr>
              <a:t>Μετεγχειρητικά</a:t>
            </a:r>
            <a:r>
              <a:rPr lang="el-GR" dirty="0" smtClean="0">
                <a:solidFill>
                  <a:schemeClr val="tx1"/>
                </a:solidFill>
              </a:rPr>
              <a:t> 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>
            <a:normAutofit fontScale="92500"/>
          </a:bodyPr>
          <a:lstStyle/>
          <a:p>
            <a:pPr lvl="0"/>
            <a:r>
              <a:rPr lang="el-GR" dirty="0" smtClean="0"/>
              <a:t>Έλεγχος για</a:t>
            </a:r>
            <a:r>
              <a:rPr lang="en-US" dirty="0" smtClean="0"/>
              <a:t>:</a:t>
            </a:r>
            <a:endParaRPr lang="el-GR" dirty="0" smtClean="0"/>
          </a:p>
          <a:p>
            <a:pPr lvl="0"/>
            <a:r>
              <a:rPr lang="el-GR" dirty="0" smtClean="0"/>
              <a:t>πιθανή αιμορραγία </a:t>
            </a:r>
          </a:p>
          <a:p>
            <a:pPr lvl="0"/>
            <a:r>
              <a:rPr lang="el-GR" dirty="0" smtClean="0"/>
              <a:t>ατελεκτασία</a:t>
            </a:r>
            <a:endParaRPr lang="en-US" dirty="0" smtClean="0"/>
          </a:p>
          <a:p>
            <a:pPr lvl="0"/>
            <a:r>
              <a:rPr lang="el-GR" dirty="0" smtClean="0"/>
              <a:t>λοίμωξη </a:t>
            </a:r>
            <a:endParaRPr lang="en-US" dirty="0" smtClean="0"/>
          </a:p>
          <a:p>
            <a:pPr lvl="0"/>
            <a:r>
              <a:rPr lang="el-GR" dirty="0" smtClean="0"/>
              <a:t>θρομβοφλεβίτιδα</a:t>
            </a:r>
          </a:p>
          <a:p>
            <a:pPr lvl="0"/>
            <a:r>
              <a:rPr lang="el-GR" dirty="0" smtClean="0"/>
              <a:t>διδασκαλία ασθενή για φροντίδα κολοστομίου και σωστή χρήση σάκων κολοστομίας</a:t>
            </a:r>
          </a:p>
          <a:p>
            <a:pPr lvl="0"/>
            <a:r>
              <a:rPr lang="el-GR" dirty="0" smtClean="0"/>
              <a:t>ψυχολογική υποστήριξη λόγο αλλαγής εικόνας σώματος</a:t>
            </a:r>
          </a:p>
          <a:p>
            <a:pPr>
              <a:buNone/>
            </a:pPr>
            <a:r>
              <a:rPr lang="el-GR" b="1" u="sng" dirty="0" smtClean="0"/>
              <a:t>Οι παρεμβάσεις κατόπιν  έγγραφης ιατρικής</a:t>
            </a:r>
          </a:p>
          <a:p>
            <a:pPr>
              <a:buNone/>
            </a:pPr>
            <a:r>
              <a:rPr lang="el-GR" b="1" u="sng" dirty="0" smtClean="0"/>
              <a:t>οδηγίας!</a:t>
            </a:r>
            <a:endParaRPr lang="el-GR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el-GR" sz="3100" dirty="0" smtClean="0">
                <a:solidFill>
                  <a:schemeClr val="tx1"/>
                </a:solidFill>
              </a:rPr>
              <a:t>ΒΙΒΛΙΟΓΡΑΦΙΑ</a:t>
            </a:r>
            <a:r>
              <a:rPr lang="el-GR" dirty="0" smtClean="0"/>
              <a:t/>
            </a:r>
            <a:br>
              <a:rPr lang="el-GR" dirty="0" smtClean="0"/>
            </a:b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txBody>
          <a:bodyPr/>
          <a:lstStyle/>
          <a:p>
            <a:endParaRPr lang="el-GR" dirty="0" smtClean="0"/>
          </a:p>
          <a:p>
            <a:endParaRPr lang="el-GR" dirty="0" smtClean="0"/>
          </a:p>
          <a:p>
            <a:endParaRPr lang="el-GR" dirty="0" smtClean="0"/>
          </a:p>
          <a:p>
            <a:r>
              <a:rPr lang="en-US" dirty="0" smtClean="0"/>
              <a:t>iatronet.gr</a:t>
            </a:r>
            <a:endParaRPr lang="el-GR" dirty="0" smtClean="0"/>
          </a:p>
          <a:p>
            <a:r>
              <a:rPr lang="en-US" dirty="0" smtClean="0"/>
              <a:t>iatrica.gr</a:t>
            </a:r>
            <a:endParaRPr lang="el-GR" dirty="0" smtClean="0"/>
          </a:p>
          <a:p>
            <a:r>
              <a:rPr lang="en-US" dirty="0" smtClean="0"/>
              <a:t>lib.teiher.gr</a:t>
            </a:r>
            <a:endParaRPr lang="el-GR" dirty="0" smtClean="0"/>
          </a:p>
          <a:p>
            <a:r>
              <a:rPr lang="en-US" dirty="0" smtClean="0"/>
              <a:t>iatropedia.gr</a:t>
            </a:r>
            <a:endParaRPr lang="el-GR" dirty="0" smtClean="0"/>
          </a:p>
          <a:p>
            <a:pPr>
              <a:buNone/>
            </a:pP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l-GR" dirty="0" smtClean="0"/>
          </a:p>
          <a:p>
            <a:pPr algn="ctr">
              <a:buNone/>
            </a:pPr>
            <a:endParaRPr lang="el-GR" dirty="0" smtClean="0"/>
          </a:p>
          <a:p>
            <a:pPr algn="ctr">
              <a:buNone/>
            </a:pPr>
            <a:endParaRPr lang="el-GR" dirty="0" smtClean="0"/>
          </a:p>
          <a:p>
            <a:pPr algn="ctr">
              <a:buNone/>
            </a:pPr>
            <a:endParaRPr lang="el-GR" dirty="0" smtClean="0"/>
          </a:p>
        </p:txBody>
      </p:sp>
      <p:sp>
        <p:nvSpPr>
          <p:cNvPr id="4" name="3 - Ταινία προς τα επάνω"/>
          <p:cNvSpPr/>
          <p:nvPr/>
        </p:nvSpPr>
        <p:spPr>
          <a:xfrm>
            <a:off x="1835696" y="2708920"/>
            <a:ext cx="5544616" cy="180020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b="1" dirty="0" smtClean="0"/>
              <a:t>Σας ευχαριστώ για την προσοχή σας</a:t>
            </a:r>
            <a:endParaRPr lang="el-G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36104"/>
          </a:xfrm>
        </p:spPr>
        <p:txBody>
          <a:bodyPr>
            <a:normAutofit/>
          </a:bodyPr>
          <a:lstStyle/>
          <a:p>
            <a:r>
              <a:rPr lang="el-GR" sz="2800" u="sng" dirty="0" smtClean="0">
                <a:solidFill>
                  <a:schemeClr val="tx1"/>
                </a:solidFill>
              </a:rPr>
              <a:t>ΕΙΣΑΓΩΓΗ</a:t>
            </a:r>
            <a:endParaRPr lang="el-GR" sz="2800" u="sng" dirty="0">
              <a:solidFill>
                <a:schemeClr val="tx1"/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57704"/>
          </a:xfrm>
        </p:spPr>
        <p:txBody>
          <a:bodyPr>
            <a:normAutofit fontScale="92500" lnSpcReduction="10000"/>
          </a:bodyPr>
          <a:lstStyle/>
          <a:p>
            <a:r>
              <a:rPr lang="el-GR" dirty="0" smtClean="0"/>
              <a:t>Ειλεός είναι μια παθολογική κατάσταση, κυρίως του λεπτού εντέρου αλλά και του παχέος εντέρου. </a:t>
            </a:r>
          </a:p>
          <a:p>
            <a:r>
              <a:rPr lang="el-GR" dirty="0" smtClean="0"/>
              <a:t>Χαρακτηρίζεται από </a:t>
            </a:r>
          </a:p>
          <a:p>
            <a:r>
              <a:rPr lang="el-GR" dirty="0" smtClean="0"/>
              <a:t>διαταραχές στην διάταξη των εντερικών ελίκων</a:t>
            </a:r>
          </a:p>
          <a:p>
            <a:r>
              <a:rPr lang="el-GR" dirty="0" smtClean="0"/>
              <a:t>τον περισταλτισμό </a:t>
            </a:r>
          </a:p>
          <a:p>
            <a:r>
              <a:rPr lang="el-GR" dirty="0" smtClean="0"/>
              <a:t>την αιμάτωση</a:t>
            </a:r>
          </a:p>
          <a:p>
            <a:r>
              <a:rPr lang="el-GR" dirty="0" smtClean="0"/>
              <a:t> την κινητικότητα της τροφής εντός του εντερικού αυλού.</a:t>
            </a:r>
          </a:p>
          <a:p>
            <a:r>
              <a:rPr lang="el-GR" dirty="0" smtClean="0"/>
              <a:t> Με άλλα λόγια ο ειλεός είναι το σύνδρομο εκείνο  στο οποίο έχουμε αναστολή της προώθησης του εντερικού περιεχομένου στον εντερικό σωλήνα</a:t>
            </a:r>
          </a:p>
          <a:p>
            <a:endParaRPr lang="el-GR" dirty="0" smtClean="0"/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- Θέση περιεχομένου" descr="Ileum,_cecum_and_ascending_col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340768"/>
            <a:ext cx="3528392" cy="3960440"/>
          </a:xfrm>
        </p:spPr>
      </p:pic>
      <p:pic>
        <p:nvPicPr>
          <p:cNvPr id="1026" name="Picture 2" descr="C:\Users\Mariza\Pictures\εικονες για ειλεο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8524" y="980728"/>
            <a:ext cx="4039939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4979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l-GR" b="1" u="sng" dirty="0" smtClean="0"/>
              <a:t>ΑΙΤΙΟΛΟΓΙΑ</a:t>
            </a:r>
            <a:endParaRPr lang="el-GR" dirty="0" smtClean="0"/>
          </a:p>
          <a:p>
            <a:r>
              <a:rPr lang="el-GR" b="1" dirty="0" smtClean="0"/>
              <a:t> Είναι μηχανικός ή αποφρακτικός και μπορεί να οφείλεται σε</a:t>
            </a:r>
            <a:r>
              <a:rPr lang="en-US" b="1" dirty="0" smtClean="0"/>
              <a:t>:</a:t>
            </a:r>
            <a:endParaRPr lang="el-GR" dirty="0" smtClean="0"/>
          </a:p>
          <a:p>
            <a:r>
              <a:rPr lang="el-GR" b="1" dirty="0" smtClean="0"/>
              <a:t>Ο ειλεός απο περίσφιξη</a:t>
            </a:r>
            <a:r>
              <a:rPr lang="en-US" b="1" dirty="0" smtClean="0"/>
              <a:t>: </a:t>
            </a:r>
            <a:r>
              <a:rPr lang="el-GR" dirty="0" smtClean="0"/>
              <a:t>Αποτελεί μια αρκετά συχνή μορφή απόφραξης με αίτιο την περίσφιξη κάποιας παραμελημένης κήλης.</a:t>
            </a:r>
          </a:p>
          <a:p>
            <a:r>
              <a:rPr lang="el-GR" b="1" dirty="0" smtClean="0"/>
              <a:t>Ο ειλεός απο συστροφή</a:t>
            </a:r>
            <a:r>
              <a:rPr lang="en-US" b="1" dirty="0" smtClean="0"/>
              <a:t>:</a:t>
            </a:r>
            <a:r>
              <a:rPr lang="el-GR" b="1" dirty="0" smtClean="0"/>
              <a:t>  </a:t>
            </a:r>
            <a:r>
              <a:rPr lang="el-GR" dirty="0" smtClean="0"/>
              <a:t>Συμβαίνει όταν ένα τμήμα του εντέρου περιστραφεί γύρω απο τον μεσεντερικό του άξονα.</a:t>
            </a:r>
          </a:p>
          <a:p>
            <a:r>
              <a:rPr lang="el-GR" b="1" dirty="0" smtClean="0"/>
              <a:t>Ο ειλεός απο εγκολεασμό</a:t>
            </a:r>
            <a:r>
              <a:rPr lang="en-US" b="1" dirty="0" smtClean="0"/>
              <a:t>: </a:t>
            </a:r>
            <a:r>
              <a:rPr lang="el-GR" dirty="0" smtClean="0"/>
              <a:t>Συμβαίνει όταν ένα κινητό κεντρικό τμήμα του εντέρου εμφυτευτεί στο  αμέσως επόμενο σταθερό και ευρύτερο τμήμα. Συχνός είναι ο ειλεοτυφλικός εγκολεασμός που συμβαίνει στα βρέφη ή στους υπερήλικες με νεοπλάσματα εντέρου.</a:t>
            </a:r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6093296"/>
          </a:xfrm>
        </p:spPr>
        <p:txBody>
          <a:bodyPr>
            <a:normAutofit fontScale="92500"/>
          </a:bodyPr>
          <a:lstStyle/>
          <a:p>
            <a:r>
              <a:rPr lang="el-GR" b="1" dirty="0" smtClean="0"/>
              <a:t>Ο ειλεός απο ενδοαυλική απόφραξη</a:t>
            </a:r>
            <a:r>
              <a:rPr lang="en-US" b="1" dirty="0" smtClean="0"/>
              <a:t>: </a:t>
            </a:r>
            <a:r>
              <a:rPr lang="el-GR" dirty="0" smtClean="0"/>
              <a:t>Συμβαίνει όταν μεγάλες μάζες αποφράξουν το εσωτερικό του αυλού, όπως κοπρόλιθοι,χολόλιθοι κτλ.</a:t>
            </a:r>
          </a:p>
          <a:p>
            <a:r>
              <a:rPr lang="el-GR" b="1" dirty="0" smtClean="0"/>
              <a:t>Ο ειλεός απο εξωαυλικής πίεσης</a:t>
            </a:r>
            <a:r>
              <a:rPr lang="en-US" b="1" dirty="0" smtClean="0"/>
              <a:t>: </a:t>
            </a:r>
            <a:r>
              <a:rPr lang="el-GR" dirty="0" smtClean="0"/>
              <a:t>Προκαλείται απο το έντερο όταν ένας νεοπλασματικός ιστός πιέσει κάποιο καθηλωμένο τμήμα του εντέρου (μετεγχειρητικές συμφύσεις, όγκοι εξαρτημάτων) .</a:t>
            </a:r>
          </a:p>
          <a:p>
            <a:r>
              <a:rPr lang="el-GR" dirty="0" smtClean="0"/>
              <a:t>Υπάρχει όμως και ο </a:t>
            </a:r>
            <a:r>
              <a:rPr lang="el-GR" b="1" dirty="0" smtClean="0"/>
              <a:t>παραλυτικός ειλεός </a:t>
            </a:r>
            <a:r>
              <a:rPr lang="el-GR" dirty="0" smtClean="0"/>
              <a:t>ο οποίος οφείλεται σε διαταραχές της νέκρωσης του εντέρου όπου παρατηρείται μειωμένος έως και ανύπαρκτος περισταλτισμός , ατονία και στάση του εντερικού περιεχομένου χωρίς να υπάρχει εξεσημασμένη απόφραξη 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u="sng" dirty="0" smtClean="0"/>
              <a:t>ΣΥΜΠΤΩΜΑΤΑ</a:t>
            </a:r>
            <a:r>
              <a:rPr lang="el-GR" dirty="0" smtClean="0"/>
              <a:t/>
            </a:r>
            <a:br>
              <a:rPr lang="el-GR" dirty="0" smtClean="0"/>
            </a:b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l-GR" dirty="0" smtClean="0"/>
              <a:t>Έντονος πόνος στην κοιλιά</a:t>
            </a:r>
          </a:p>
          <a:p>
            <a:pPr lvl="0"/>
            <a:r>
              <a:rPr lang="el-GR" dirty="0" smtClean="0"/>
              <a:t>Δυσκοιλιότητα</a:t>
            </a:r>
          </a:p>
          <a:p>
            <a:pPr lvl="0"/>
            <a:r>
              <a:rPr lang="el-GR" dirty="0" smtClean="0"/>
              <a:t>Ανορεξία</a:t>
            </a:r>
          </a:p>
          <a:p>
            <a:pPr lvl="0"/>
            <a:r>
              <a:rPr lang="el-GR" dirty="0" smtClean="0"/>
              <a:t>Ναυτία</a:t>
            </a:r>
          </a:p>
          <a:p>
            <a:pPr lvl="0"/>
            <a:r>
              <a:rPr lang="el-GR" dirty="0" smtClean="0"/>
              <a:t>Χολώδεις ή κοπρανώδεις εμετούς</a:t>
            </a:r>
          </a:p>
          <a:p>
            <a:pPr lvl="0"/>
            <a:r>
              <a:rPr lang="el-GR" dirty="0" smtClean="0"/>
              <a:t>Απουσία εντερικών αερίων</a:t>
            </a:r>
          </a:p>
          <a:p>
            <a:pPr lvl="0"/>
            <a:r>
              <a:rPr lang="el-GR" dirty="0" smtClean="0"/>
              <a:t>Αιματηρές κενώσεις</a:t>
            </a:r>
          </a:p>
          <a:p>
            <a:pPr lvl="0"/>
            <a:r>
              <a:rPr lang="el-GR" dirty="0" smtClean="0"/>
              <a:t>Επίταση εντερικών ήχων</a:t>
            </a:r>
          </a:p>
          <a:p>
            <a:pPr lvl="0"/>
            <a:r>
              <a:rPr lang="el-GR" dirty="0" smtClean="0"/>
              <a:t>Ηλεκτρολυτικές διαταραχές</a:t>
            </a:r>
          </a:p>
          <a:p>
            <a:pPr lvl="0"/>
            <a:r>
              <a:rPr lang="el-GR" dirty="0" smtClean="0"/>
              <a:t>Αφυδάτωση</a:t>
            </a:r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el-GR" sz="3100" b="1" u="sng" dirty="0" smtClean="0">
                <a:solidFill>
                  <a:schemeClr val="tx1"/>
                </a:solidFill>
              </a:rPr>
              <a:t>ΔΙΑΓΝΩΣΗ</a:t>
            </a:r>
            <a:r>
              <a:rPr lang="el-GR" dirty="0" smtClean="0">
                <a:solidFill>
                  <a:schemeClr val="tx1"/>
                </a:solidFill>
              </a:rPr>
              <a:t/>
            </a:r>
            <a:br>
              <a:rPr lang="el-GR" dirty="0" smtClean="0">
                <a:solidFill>
                  <a:schemeClr val="tx1"/>
                </a:solidFill>
              </a:rPr>
            </a:b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61760"/>
          </a:xfrm>
        </p:spPr>
        <p:txBody>
          <a:bodyPr>
            <a:normAutofit/>
          </a:bodyPr>
          <a:lstStyle/>
          <a:p>
            <a:r>
              <a:rPr lang="el-GR" dirty="0" smtClean="0"/>
              <a:t>Η καλή εξέταση και η καλή λήψη του ιστορικού είναι σημαντική για τη διάγνωση της νόσου. Εξετάσεις όπως μικροβιολογικές , ακτινογραφίες, αξονική και μαγνητική τομογραφία βοηθούν στην τελική διάγνωση της νόσου.</a:t>
            </a:r>
          </a:p>
          <a:p>
            <a:r>
              <a:rPr lang="el-GR" dirty="0" smtClean="0"/>
              <a:t>Υπάρχει  η πιθανότητα να γίνει λάθος διάγνωση, διότι τα συμπτώματα είναι όμοια και με άλλες παθήσεις. (π.χ ο κολικός εντέρου, η γαστρεντερίτιδα, η οξεία σκωληκοειδίτιδα) κτλ.</a:t>
            </a:r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el-GR" sz="3100" b="1" u="sng" dirty="0" smtClean="0">
                <a:solidFill>
                  <a:schemeClr val="tx1"/>
                </a:solidFill>
              </a:rPr>
              <a:t>ΘΕΡΑΠΕΙΑ</a:t>
            </a:r>
            <a:r>
              <a:rPr lang="el-GR" dirty="0" smtClean="0">
                <a:solidFill>
                  <a:schemeClr val="tx1"/>
                </a:solidFill>
              </a:rPr>
              <a:t/>
            </a:r>
            <a:br>
              <a:rPr lang="el-GR" dirty="0" smtClean="0">
                <a:solidFill>
                  <a:schemeClr val="tx1"/>
                </a:solidFill>
              </a:rPr>
            </a:b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>
            <a:normAutofit fontScale="92500"/>
          </a:bodyPr>
          <a:lstStyle/>
          <a:p>
            <a:r>
              <a:rPr lang="el-GR" dirty="0" smtClean="0"/>
              <a:t>Άμεση αντιμετώπιση μόλις τεθεί η διάγνωση</a:t>
            </a:r>
          </a:p>
          <a:p>
            <a:r>
              <a:rPr lang="el-GR" dirty="0" smtClean="0"/>
              <a:t>Ο ειλεός λόγο συστροφής του εντέρου  περισφιγμένης βουβωνοκήλης και κατάποσης ξένων σωμάτων πρέπει να αντιμετωπίζεται με χειρουργική επέμβαση </a:t>
            </a:r>
            <a:r>
              <a:rPr lang="el-GR" u="sng" dirty="0" smtClean="0"/>
              <a:t>μέσα σε 6 ώρες </a:t>
            </a:r>
            <a:r>
              <a:rPr lang="el-GR" dirty="0" smtClean="0"/>
              <a:t>απο την εμφάνιση του.</a:t>
            </a:r>
          </a:p>
          <a:p>
            <a:r>
              <a:rPr lang="el-GR" dirty="0" smtClean="0"/>
              <a:t> Ανάλογα με το πιθανό αίτιο γίνεται και η κατάλληλη επέμβαση</a:t>
            </a:r>
          </a:p>
          <a:p>
            <a:r>
              <a:rPr lang="el-GR" dirty="0" smtClean="0"/>
              <a:t>. Εφόσον αίτια του ειλεού είναι μια εντερική </a:t>
            </a:r>
            <a:r>
              <a:rPr lang="el-GR" dirty="0" smtClean="0"/>
              <a:t>παράλυση </a:t>
            </a:r>
            <a:r>
              <a:rPr lang="el-GR" dirty="0" smtClean="0"/>
              <a:t>μπορεί να καταστεί απαραίτητη η τοποθέτηση για ένα συγκεκριμένο χρονικό διάστημα ή μόνιμα τεχνητής εντερικής εξόδου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49792"/>
          </a:xfrm>
        </p:spPr>
        <p:txBody>
          <a:bodyPr/>
          <a:lstStyle/>
          <a:p>
            <a:r>
              <a:rPr lang="el-GR" dirty="0" smtClean="0"/>
              <a:t>Επίσης  πρέπει να τοποθετείται συνεχής αναρρόφηση απο το στομάχι με καθετήρα. Ορισμένες φορές τα καθαρτικά ή οι εντερικές πλύσεις απο τον ορθό δρουν αποτελεσματικά.</a:t>
            </a:r>
          </a:p>
          <a:p>
            <a:pPr>
              <a:buNone/>
            </a:pPr>
            <a:endParaRPr lang="el-GR" dirty="0" smtClean="0"/>
          </a:p>
          <a:p>
            <a:r>
              <a:rPr lang="el-GR" dirty="0" smtClean="0"/>
              <a:t> Σε αυτές τις περιπτώσεις </a:t>
            </a:r>
            <a:r>
              <a:rPr lang="el-GR" u="sng" dirty="0" smtClean="0"/>
              <a:t>απαγορεύεται η κατανάλωση τροφών ή υγρών</a:t>
            </a:r>
            <a:r>
              <a:rPr lang="el-GR" dirty="0" smtClean="0"/>
              <a:t> , </a:t>
            </a:r>
          </a:p>
          <a:p>
            <a:r>
              <a:rPr lang="el-GR" dirty="0" smtClean="0"/>
              <a:t>οπότε οι ανάγκες σε υγρά για την καλή λειτουργία του κυκλοφορικού θα πρέπει να καλυφθούν με ενδοφλέβια χορήγηση.</a:t>
            </a:r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Αστικό">
  <a:themeElements>
    <a:clrScheme name="Ζωντάνια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Αστικό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Αστικό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59</TotalTime>
  <Words>610</Words>
  <Application>Microsoft Office PowerPoint</Application>
  <PresentationFormat>Προβολή στην οθόνη (4:3)</PresentationFormat>
  <Paragraphs>80</Paragraphs>
  <Slides>14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14</vt:i4>
      </vt:variant>
    </vt:vector>
  </HeadingPairs>
  <TitlesOfParts>
    <vt:vector size="15" baseType="lpstr">
      <vt:lpstr>Αστικό</vt:lpstr>
      <vt:lpstr>ΔΙΕΚ ΝΟΣΗΛΕΥΤΙΚΗΣ ΓΝΑΝ</vt:lpstr>
      <vt:lpstr>ΕΙΣΑΓΩΓΗ</vt:lpstr>
      <vt:lpstr>Διαφάνεια 3</vt:lpstr>
      <vt:lpstr>Διαφάνεια 4</vt:lpstr>
      <vt:lpstr>Διαφάνεια 5</vt:lpstr>
      <vt:lpstr>ΣΥΜΠΤΩΜΑΤΑ </vt:lpstr>
      <vt:lpstr>ΔΙΑΓΝΩΣΗ </vt:lpstr>
      <vt:lpstr>ΘΕΡΑΠΕΙΑ </vt:lpstr>
      <vt:lpstr>Διαφάνεια 9</vt:lpstr>
      <vt:lpstr>ΝΟΣΗΛΕΥΤΙΚΗ ΦΡΟΝΤΙΔΑ </vt:lpstr>
      <vt:lpstr>Σε περίπτωση χειρουργικής επέμβασης </vt:lpstr>
      <vt:lpstr>Μετεγχειρητικά </vt:lpstr>
      <vt:lpstr>ΒΙΒΛΙΟΓΡΑΦΙΑ </vt:lpstr>
      <vt:lpstr>Διαφάνεια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ΔΙΕΚ ΝΟΣΗΛΕΥΤΙΚΗΣ ΓΝΑΝ</dc:title>
  <dc:creator>Mariza</dc:creator>
  <cp:lastModifiedBy>Mariza</cp:lastModifiedBy>
  <cp:revision>17</cp:revision>
  <dcterms:created xsi:type="dcterms:W3CDTF">2017-02-04T21:27:40Z</dcterms:created>
  <dcterms:modified xsi:type="dcterms:W3CDTF">2017-02-06T21:28:22Z</dcterms:modified>
</cp:coreProperties>
</file>