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- Ορθογώνιο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- Ορθογώνιο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- Ορθογώνιο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- Ορθογώνιο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- Έλλειψη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- Έλλειψη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- Ορθογώνιο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- Ορθογώνιο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- Ορθογώνιο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- Ορθογώνιο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- Ευθεία γραμμή σύνδεσης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- Έλλειψη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- Έλλειψη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- Ορθογώνιο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- Ορθογώνιο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- Ορθογώνιο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3" name="12 - Ορθογώνιο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- Ορθογώνιο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- Έλλειψη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Έλλειψη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- Θέση περιεχομένου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2" name="11 - Θέση περιεχομένου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- Ορθογώνιο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- Ορθογώνιο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Ορθογώνιο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l-GR"/>
          </a:p>
        </p:txBody>
      </p:sp>
      <p:sp>
        <p:nvSpPr>
          <p:cNvPr id="15" name="14 - Ευθεία γραμμή σύνδεσης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- Θέση περιεχομένου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Έλλειψη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Έλλειψη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3" name="22 - Τίτλος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- Ορθογώνιο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- Ορθογώνιο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- Ορθογώνιο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- Ορθογώνιο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- Ορθογώνιο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- Ορθογώνιο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- Ορθογώνιο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8" name="7 - Ορθογώνιο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- Θέση περιεχομένου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Έλλειψη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Έλλειψη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1" name="20 - Ορθογώνιο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- Ευθεία γραμμή σύνδεσης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- Ορθογώνιο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- Ορθογώνιο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- Ορθογώνιο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- Ορθογώνιο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- Έλλειψη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Έλλειψη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2" name="21 - Ορθογώνιο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- Ορθογώνιο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- Ορθογώνιο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- Ορθογώνιο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- Ορθογώνιο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- Ορθογώνιο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DA9C7A4-56D4-4295-98F2-867470C16244}" type="datetimeFigureOut">
              <a:rPr lang="el-GR" smtClean="0"/>
              <a:pPr/>
              <a:t>7/2/2017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8" name="7 - Ορθογώνιο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- Έλλειψη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- Έλλειψη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68063-14AA-4DE1-BD9D-4B4FA0ECE48C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561928"/>
          </a:xfrm>
        </p:spPr>
        <p:txBody>
          <a:bodyPr>
            <a:noAutofit/>
          </a:bodyPr>
          <a:lstStyle/>
          <a:p>
            <a:r>
              <a:rPr lang="el-GR" sz="2000" b="0" dirty="0" smtClean="0">
                <a:solidFill>
                  <a:schemeClr val="tx1"/>
                </a:solidFill>
              </a:rPr>
              <a:t>ΤΕΛΙΚΗ ΕΡΓΑΣΙΑ</a:t>
            </a:r>
          </a:p>
          <a:p>
            <a:r>
              <a:rPr lang="el-GR" sz="2400" b="0" smtClean="0">
                <a:solidFill>
                  <a:schemeClr val="tx1"/>
                </a:solidFill>
              </a:rPr>
              <a:t>7/2/17</a:t>
            </a:r>
            <a:endParaRPr lang="el-GR" sz="2400" b="0" dirty="0" smtClean="0">
              <a:solidFill>
                <a:schemeClr val="tx1"/>
              </a:solidFill>
            </a:endParaRPr>
          </a:p>
          <a:p>
            <a:r>
              <a:rPr lang="el-GR" sz="2400" dirty="0" smtClean="0">
                <a:solidFill>
                  <a:schemeClr val="tx1"/>
                </a:solidFill>
              </a:rPr>
              <a:t>Χολοκυστιτιδα</a:t>
            </a:r>
          </a:p>
          <a:p>
            <a:endParaRPr lang="el-GR" sz="2400" dirty="0" smtClean="0">
              <a:solidFill>
                <a:schemeClr val="tx1"/>
              </a:solidFill>
            </a:endParaRPr>
          </a:p>
          <a:p>
            <a:endParaRPr lang="el-GR" sz="2400" dirty="0" smtClean="0">
              <a:solidFill>
                <a:schemeClr val="tx1"/>
              </a:solidFill>
            </a:endParaRPr>
          </a:p>
          <a:p>
            <a:r>
              <a:rPr lang="el-GR" sz="2000" b="0" dirty="0" smtClean="0">
                <a:solidFill>
                  <a:schemeClr val="tx1"/>
                </a:solidFill>
              </a:rPr>
              <a:t>Σπουδαστρια</a:t>
            </a:r>
            <a:r>
              <a:rPr lang="en-US" sz="2000" b="0" dirty="0" smtClean="0">
                <a:solidFill>
                  <a:schemeClr val="tx1"/>
                </a:solidFill>
              </a:rPr>
              <a:t>: </a:t>
            </a:r>
            <a:r>
              <a:rPr lang="el-GR" sz="2000" dirty="0" smtClean="0">
                <a:solidFill>
                  <a:schemeClr val="tx1"/>
                </a:solidFill>
              </a:rPr>
              <a:t>ΛΟΥΚΙΑ ΡΑΝΤΟΙΝα</a:t>
            </a:r>
          </a:p>
          <a:p>
            <a:r>
              <a:rPr lang="el-GR" sz="2000" b="0" dirty="0" smtClean="0">
                <a:solidFill>
                  <a:schemeClr val="tx1"/>
                </a:solidFill>
              </a:rPr>
              <a:t>Καθηγητρια</a:t>
            </a:r>
            <a:r>
              <a:rPr lang="en-US" sz="2000" b="0" dirty="0" smtClean="0">
                <a:solidFill>
                  <a:schemeClr val="tx1"/>
                </a:solidFill>
              </a:rPr>
              <a:t>:</a:t>
            </a:r>
            <a:r>
              <a:rPr lang="el-GR" sz="2000" b="0" dirty="0" smtClean="0">
                <a:solidFill>
                  <a:schemeClr val="tx1"/>
                </a:solidFill>
              </a:rPr>
              <a:t> λαμπρακη μαριζα</a:t>
            </a:r>
            <a:endParaRPr lang="el-GR" sz="2000" b="0" dirty="0">
              <a:solidFill>
                <a:schemeClr val="tx1"/>
              </a:solidFill>
            </a:endParaRPr>
          </a:p>
        </p:txBody>
      </p:sp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ΔΙΕΚ ΝΟΣΗΛΕΥΤΙΚΗΣ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 </a:t>
            </a:r>
            <a:br>
              <a:rPr lang="el-GR" dirty="0" smtClean="0"/>
            </a:br>
            <a:r>
              <a:rPr lang="el-GR" b="1" dirty="0" smtClean="0"/>
              <a:t> 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u="sng" dirty="0" smtClean="0"/>
              <a:t>Μετεγχειρητική φροντίδα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l-GR" dirty="0" smtClean="0"/>
          </a:p>
          <a:p>
            <a:pPr lvl="0"/>
            <a:r>
              <a:rPr lang="el-GR" dirty="0" smtClean="0"/>
              <a:t>Παρακολούθηση ζωτικών σημείων</a:t>
            </a:r>
          </a:p>
          <a:p>
            <a:pPr lvl="0"/>
            <a:r>
              <a:rPr lang="el-GR" dirty="0" smtClean="0"/>
              <a:t>Έλεγχος παροχετεύσεων</a:t>
            </a:r>
          </a:p>
          <a:p>
            <a:pPr lvl="0"/>
            <a:r>
              <a:rPr lang="el-GR" dirty="0" smtClean="0"/>
              <a:t>Καταγραφή πρόσληψης και αποβολής υγρών</a:t>
            </a:r>
          </a:p>
          <a:p>
            <a:r>
              <a:rPr lang="el-GR" dirty="0" smtClean="0"/>
              <a:t>Διδασκαλία κατά την έξοδο του ασθενή σε παράγοντες που σχετίζονται με την επούλωση του τραύματος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l-GR" b="1" u="sng" dirty="0" smtClean="0"/>
              <a:t>Βιβλιογραφία</a:t>
            </a:r>
            <a:endParaRPr lang="el-GR" dirty="0" smtClean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James Garden</a:t>
            </a:r>
            <a:r>
              <a:rPr lang="el-GR" dirty="0" smtClean="0"/>
              <a:t>, </a:t>
            </a:r>
            <a:r>
              <a:rPr lang="en-US" dirty="0" smtClean="0"/>
              <a:t>Andrew W</a:t>
            </a:r>
            <a:r>
              <a:rPr lang="el-GR" dirty="0" smtClean="0"/>
              <a:t>. </a:t>
            </a:r>
            <a:r>
              <a:rPr lang="en-US" dirty="0" smtClean="0"/>
              <a:t>Bradbury</a:t>
            </a:r>
            <a:r>
              <a:rPr lang="el-GR" dirty="0" smtClean="0"/>
              <a:t>, </a:t>
            </a:r>
            <a:r>
              <a:rPr lang="en-US" dirty="0" smtClean="0"/>
              <a:t>John L</a:t>
            </a:r>
            <a:r>
              <a:rPr lang="el-GR" dirty="0" smtClean="0"/>
              <a:t>.</a:t>
            </a:r>
            <a:r>
              <a:rPr lang="en-US" dirty="0" smtClean="0"/>
              <a:t>R</a:t>
            </a:r>
            <a:r>
              <a:rPr lang="el-GR" dirty="0" smtClean="0"/>
              <a:t>.</a:t>
            </a:r>
          </a:p>
          <a:p>
            <a:pPr lvl="0">
              <a:buNone/>
            </a:pPr>
            <a:r>
              <a:rPr lang="en-US" dirty="0" smtClean="0"/>
              <a:t>Forsythe</a:t>
            </a:r>
            <a:r>
              <a:rPr lang="el-GR" dirty="0" smtClean="0"/>
              <a:t>, </a:t>
            </a:r>
            <a:r>
              <a:rPr lang="en-US" dirty="0" smtClean="0"/>
              <a:t>Roman W</a:t>
            </a:r>
            <a:r>
              <a:rPr lang="el-GR" dirty="0" smtClean="0"/>
              <a:t>. </a:t>
            </a:r>
            <a:r>
              <a:rPr lang="en-US" dirty="0" smtClean="0"/>
              <a:t>Parks</a:t>
            </a:r>
            <a:r>
              <a:rPr lang="el-GR" dirty="0" smtClean="0"/>
              <a:t>, Αρχές Χειρουργικής:</a:t>
            </a:r>
          </a:p>
          <a:p>
            <a:pPr lvl="0">
              <a:buNone/>
            </a:pPr>
            <a:r>
              <a:rPr lang="el-GR" dirty="0" smtClean="0"/>
              <a:t>Θεωρία και Πράξη, 6</a:t>
            </a:r>
            <a:r>
              <a:rPr lang="el-GR" baseline="30000" dirty="0" smtClean="0"/>
              <a:t>η</a:t>
            </a:r>
            <a:r>
              <a:rPr lang="el-GR" dirty="0" smtClean="0"/>
              <a:t> έκδοση, 3</a:t>
            </a:r>
            <a:r>
              <a:rPr lang="el-GR" baseline="30000" dirty="0" smtClean="0"/>
              <a:t>η</a:t>
            </a:r>
            <a:r>
              <a:rPr lang="el-GR" dirty="0" smtClean="0"/>
              <a:t> ελληνική έκδοση.</a:t>
            </a:r>
          </a:p>
          <a:p>
            <a:pPr lvl="0">
              <a:buNone/>
            </a:pPr>
            <a:r>
              <a:rPr lang="el-GR" dirty="0" smtClean="0"/>
              <a:t>Εκδόσεις Παρισιάνου </a:t>
            </a:r>
          </a:p>
          <a:p>
            <a:endParaRPr lang="el-GR" dirty="0"/>
          </a:p>
        </p:txBody>
      </p:sp>
      <p:sp>
        <p:nvSpPr>
          <p:cNvPr id="4" name="3 - Έλλειψη"/>
          <p:cNvSpPr/>
          <p:nvPr/>
        </p:nvSpPr>
        <p:spPr>
          <a:xfrm>
            <a:off x="3419872" y="4293096"/>
            <a:ext cx="468052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dirty="0" smtClean="0">
                <a:solidFill>
                  <a:schemeClr val="bg1"/>
                </a:solidFill>
              </a:rPr>
              <a:t>ΣΑΣ ΕΥΧΑΡΙΣΤΩ</a:t>
            </a:r>
            <a:endParaRPr lang="el-G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108012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διαχωρισμός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l-GR" dirty="0" smtClean="0"/>
              <a:t>Διακρίνεται</a:t>
            </a:r>
            <a:r>
              <a:rPr lang="el-GR" dirty="0" smtClean="0"/>
              <a:t> στην Οξεία και την </a:t>
            </a:r>
            <a:r>
              <a:rPr lang="el-GR" dirty="0" smtClean="0"/>
              <a:t>Χ</a:t>
            </a:r>
            <a:r>
              <a:rPr lang="el-GR" dirty="0" smtClean="0"/>
              <a:t>ρόνια χολοκυστίτιδα</a:t>
            </a:r>
          </a:p>
          <a:p>
            <a:pPr algn="ctr">
              <a:buNone/>
            </a:pPr>
            <a:endParaRPr lang="el-GR" dirty="0" smtClean="0"/>
          </a:p>
          <a:p>
            <a:pPr>
              <a:buNone/>
            </a:pPr>
            <a:r>
              <a:rPr lang="el-GR" b="1" dirty="0" smtClean="0"/>
              <a:t>Οξεία </a:t>
            </a:r>
            <a:r>
              <a:rPr lang="el-GR" b="1" dirty="0" smtClean="0"/>
              <a:t>χολοκυστίτιδα</a:t>
            </a:r>
            <a:r>
              <a:rPr lang="el-GR" dirty="0" smtClean="0"/>
              <a:t>: Προκαλείται συνήθως λόγω απόφραξης του αυχένα της χοληδόχου κύστης ή του κυστικού πόρου από λίθο που οδηγεί σε χημική φλεγμονώδη αντίδραση. Σε περίπτωση που συνεχιστεί η απόφραξη ευνοείται η ανάπτυξη βακτηρίων.</a:t>
            </a:r>
          </a:p>
          <a:p>
            <a:endParaRPr lang="el-GR" dirty="0"/>
          </a:p>
        </p:txBody>
      </p:sp>
      <p:pic>
        <p:nvPicPr>
          <p:cNvPr id="4" name="3 - Εικόνα" descr="XOLOLIUO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725144"/>
            <a:ext cx="3113859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340768"/>
          </a:xfrm>
        </p:spPr>
        <p:txBody>
          <a:bodyPr>
            <a:normAutofit/>
          </a:bodyPr>
          <a:lstStyle/>
          <a:p>
            <a:r>
              <a:rPr lang="el-GR" sz="3600" b="1" dirty="0" smtClean="0"/>
              <a:t>Χρόνια χολοκυστίτιδα</a:t>
            </a:r>
            <a:r>
              <a:rPr lang="el-GR" sz="3600" dirty="0" smtClean="0"/>
              <a:t/>
            </a:r>
            <a:br>
              <a:rPr lang="el-GR" sz="3600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sz="2800" dirty="0" smtClean="0"/>
              <a:t>Επαναλαμβανόμενα </a:t>
            </a:r>
            <a:r>
              <a:rPr lang="el-GR" sz="2800" dirty="0" smtClean="0"/>
              <a:t>επεισόδια κολικού χοληφόρων ή οξείας χολοκυστίτιδας καταλήγουν σε ίνωση, συρρίκνωση της χοληδόχου κύστης και σε χρόνια πάχυνση του τοιχώματος. Έτσι, η χοληδόχος κύστη παύει να λειτουργεί.</a:t>
            </a:r>
          </a:p>
          <a:p>
            <a:endParaRPr lang="el-GR" dirty="0"/>
          </a:p>
        </p:txBody>
      </p:sp>
      <p:pic>
        <p:nvPicPr>
          <p:cNvPr id="4" name="3 - Θέση περιεχομένου" descr="ΧΟΛΟΛΙΘΟ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842654"/>
            <a:ext cx="3533006" cy="23946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Αιτιολογία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l-GR" dirty="0" smtClean="0"/>
              <a:t>Στην πλειονότητα των περιπτώσεων η οξεία χολοκυστίτιδα </a:t>
            </a:r>
            <a:r>
              <a:rPr lang="el-GR" b="1" dirty="0" smtClean="0"/>
              <a:t>σχετίζεται με χολολιθίαση</a:t>
            </a:r>
          </a:p>
          <a:p>
            <a:r>
              <a:rPr lang="el-GR" dirty="0" smtClean="0"/>
              <a:t>προκαλείται από απόφραξη της εξόδου της χοληδόχου κύστης. </a:t>
            </a:r>
          </a:p>
          <a:p>
            <a:r>
              <a:rPr lang="el-GR" dirty="0" smtClean="0"/>
              <a:t>Στο 10% περίπου των περιπτώσεων η οξεία χολοκυστίτιδα είναι </a:t>
            </a:r>
            <a:r>
              <a:rPr lang="el-GR" dirty="0" smtClean="0"/>
              <a:t>αλιθιασική(απουσία λίθων). </a:t>
            </a:r>
            <a:r>
              <a:rPr lang="el-GR" dirty="0" smtClean="0"/>
              <a:t>Η αιτία δεν είναι σαφής. </a:t>
            </a:r>
          </a:p>
          <a:p>
            <a:r>
              <a:rPr lang="el-GR" dirty="0" smtClean="0"/>
              <a:t>Παρατηρείται σε ασθενείς με βαριά υποκείμενη νόσο</a:t>
            </a:r>
          </a:p>
          <a:p>
            <a:r>
              <a:rPr lang="el-GR" dirty="0" smtClean="0"/>
              <a:t>μπορεί να σχετίζεται με </a:t>
            </a:r>
          </a:p>
          <a:p>
            <a:r>
              <a:rPr lang="el-GR" dirty="0" smtClean="0"/>
              <a:t>αφυδάτωση, </a:t>
            </a:r>
          </a:p>
          <a:p>
            <a:r>
              <a:rPr lang="el-GR" dirty="0" smtClean="0"/>
              <a:t>ισχαιμία, </a:t>
            </a:r>
          </a:p>
          <a:p>
            <a:r>
              <a:rPr lang="el-GR" dirty="0" smtClean="0"/>
              <a:t>εγκαύματα, </a:t>
            </a:r>
          </a:p>
          <a:p>
            <a:r>
              <a:rPr lang="el-GR" dirty="0" smtClean="0"/>
              <a:t>σοβαρό τραύμα και μείζονες επεμβάσεις ή παρεντερική</a:t>
            </a:r>
          </a:p>
          <a:p>
            <a:pPr>
              <a:buNone/>
            </a:pPr>
            <a:r>
              <a:rPr lang="el-GR" dirty="0" smtClean="0"/>
              <a:t>    διατροφή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Κλινική εικόνα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l-GR" b="1" dirty="0" smtClean="0"/>
          </a:p>
          <a:p>
            <a:pPr>
              <a:buFont typeface="Wingdings" pitchFamily="2" charset="2"/>
              <a:buChar char="q"/>
            </a:pPr>
            <a:r>
              <a:rPr lang="el-GR" b="1" dirty="0" smtClean="0"/>
              <a:t>Συνήθως προηγείται επεισόδιο κολικού χοληφόρων η εξέλιξη όμως μπορεί να είναι και σταδιακή </a:t>
            </a:r>
          </a:p>
          <a:p>
            <a:pPr algn="ctr">
              <a:buNone/>
            </a:pPr>
            <a:r>
              <a:rPr lang="el-GR" dirty="0" smtClean="0"/>
              <a:t>Παρατηρείται </a:t>
            </a:r>
          </a:p>
          <a:p>
            <a:r>
              <a:rPr lang="el-GR" dirty="0" smtClean="0"/>
              <a:t>ισχυρός πόνος στο δεξιό υποχόνδριο που αντανακλά στη δεξιά ωμοπλάτη ή στο δεξιό ώμο</a:t>
            </a:r>
          </a:p>
          <a:p>
            <a:r>
              <a:rPr lang="el-GR" dirty="0" smtClean="0"/>
              <a:t> ο ασθενής παρουσιάζει ταχυκαρδία, εμπύρετο, ναυτία, έμετο και λευκοκυττάρωση (με πολυμορφωπυρήνωση)</a:t>
            </a:r>
          </a:p>
          <a:p>
            <a:r>
              <a:rPr lang="el-GR" dirty="0" smtClean="0"/>
              <a:t>Κατά την ψηλάφηση της κοιλιάς παρατηρείται ευαισθησία και αντίσταση στην περιοχή της χοληδόχου κύστης. Το σημείο </a:t>
            </a:r>
            <a:r>
              <a:rPr lang="en-US" dirty="0" smtClean="0"/>
              <a:t>Murphy</a:t>
            </a:r>
            <a:r>
              <a:rPr lang="el-GR" dirty="0" smtClean="0"/>
              <a:t>* είναι συνήθως θετικό 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Διάγνωση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l-GR" b="1" dirty="0" smtClean="0"/>
              <a:t>    </a:t>
            </a:r>
          </a:p>
          <a:p>
            <a:pPr>
              <a:buNone/>
            </a:pPr>
            <a:r>
              <a:rPr lang="el-GR" b="1" dirty="0" smtClean="0"/>
              <a:t> Το υπερηχογράφημα είναι η εξέταση εκλογής</a:t>
            </a:r>
          </a:p>
          <a:p>
            <a:pPr>
              <a:buNone/>
            </a:pPr>
            <a:endParaRPr lang="el-GR" b="1" dirty="0" smtClean="0"/>
          </a:p>
          <a:p>
            <a:r>
              <a:rPr lang="el-GR" dirty="0" smtClean="0"/>
              <a:t> Τα ευρήματα περιλαμβάνουν πάχυνση του τοιχώματος της χοληδόχου κύστης, </a:t>
            </a:r>
          </a:p>
          <a:p>
            <a:r>
              <a:rPr lang="el-GR" dirty="0" smtClean="0"/>
              <a:t>υγρό γύρω από τη χοληδόχο κύστη, </a:t>
            </a:r>
          </a:p>
          <a:p>
            <a:r>
              <a:rPr lang="el-GR" dirty="0" smtClean="0"/>
              <a:t>διάταση της κύστης και</a:t>
            </a:r>
          </a:p>
          <a:p>
            <a:r>
              <a:rPr lang="el-GR" dirty="0" smtClean="0"/>
              <a:t> επιβεβαιώνεται η παρουσία ή όχι λίθων</a:t>
            </a:r>
          </a:p>
          <a:p>
            <a:pPr>
              <a:buNone/>
            </a:pPr>
            <a:endParaRPr lang="el-GR" dirty="0" smtClean="0"/>
          </a:p>
          <a:p>
            <a:r>
              <a:rPr lang="el-GR" dirty="0" smtClean="0"/>
              <a:t>Η αξονική τομογραφία είναι το ίδιο ακριβής εξέταση αλλά είναι πιο ευαίσθητη στον εντοπισμό των επιπλοκών της οξείας χολοκυστίτιδας</a:t>
            </a:r>
          </a:p>
          <a:p>
            <a:pPr>
              <a:buNone/>
            </a:pPr>
            <a:r>
              <a:rPr lang="el-GR" dirty="0" smtClean="0"/>
              <a:t> 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Επιπλοκές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l-GR" dirty="0" smtClean="0"/>
          </a:p>
          <a:p>
            <a:pPr>
              <a:buFont typeface="Wingdings" pitchFamily="2" charset="2"/>
              <a:buChar char="q"/>
            </a:pPr>
            <a:r>
              <a:rPr lang="el-GR" dirty="0" smtClean="0"/>
              <a:t>Στο 10% των περιπτώσεων η εξέλιξη της νόσου οδηγεί σε απειλητικές για τη ζωή επιπλοκές</a:t>
            </a:r>
          </a:p>
          <a:p>
            <a:pPr lvl="0"/>
            <a:r>
              <a:rPr lang="el-GR" dirty="0" smtClean="0"/>
              <a:t>Γαγγραινώδης χολοκυστίτιδα</a:t>
            </a:r>
          </a:p>
          <a:p>
            <a:pPr lvl="0"/>
            <a:r>
              <a:rPr lang="el-GR" dirty="0" smtClean="0"/>
              <a:t>Διάτρηση της χοληδόχου κύστης</a:t>
            </a:r>
          </a:p>
          <a:p>
            <a:pPr lvl="0"/>
            <a:r>
              <a:rPr lang="el-GR" dirty="0" smtClean="0"/>
              <a:t>Εμφυσηματώδης χολοκυστίτιδα</a:t>
            </a:r>
          </a:p>
          <a:p>
            <a:pPr lvl="0"/>
            <a:r>
              <a:rPr lang="el-GR" dirty="0" smtClean="0"/>
              <a:t>Συρίγγιο της χοληδόχου κύστης με έλικα εντέρου, που μπορεί να οδηγήσει σε ειλεό από χολόλιθο.</a:t>
            </a:r>
          </a:p>
          <a:p>
            <a:pPr lvl="0"/>
            <a:r>
              <a:rPr lang="el-GR" dirty="0" smtClean="0"/>
              <a:t>Εμπύημα της χοληδόχου κύστης.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1008112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Θεραπεία</a:t>
            </a:r>
            <a:r>
              <a:rPr lang="en-US" b="1" dirty="0" smtClean="0"/>
              <a:t> 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l-GR" dirty="0" smtClean="0"/>
              <a:t>   </a:t>
            </a:r>
            <a:r>
              <a:rPr lang="el-GR" u="sng" dirty="0" smtClean="0"/>
              <a:t> συντηρητική</a:t>
            </a:r>
            <a:r>
              <a:rPr lang="el-GR" dirty="0" smtClean="0"/>
              <a:t>  η οποία περιλαμβάνει: </a:t>
            </a:r>
          </a:p>
          <a:p>
            <a:pPr lvl="0"/>
            <a:r>
              <a:rPr lang="el-GR" dirty="0" smtClean="0"/>
              <a:t>Παρακολούθηση ζωτικών σημείων </a:t>
            </a:r>
          </a:p>
          <a:p>
            <a:pPr lvl="0"/>
            <a:r>
              <a:rPr lang="el-GR" dirty="0" smtClean="0"/>
              <a:t>Τίποτα από το στόμα</a:t>
            </a:r>
          </a:p>
          <a:p>
            <a:pPr lvl="0"/>
            <a:r>
              <a:rPr lang="el-GR" dirty="0" smtClean="0"/>
              <a:t>Αναρρόφηση διαμέσου ρινογαστρικού σωλήνα</a:t>
            </a:r>
          </a:p>
          <a:p>
            <a:pPr lvl="0"/>
            <a:r>
              <a:rPr lang="el-GR" dirty="0" smtClean="0"/>
              <a:t>Ενυδάτωση με ενδοφλέβια χορήγηση υγρών </a:t>
            </a:r>
          </a:p>
          <a:p>
            <a:pPr lvl="0"/>
            <a:r>
              <a:rPr lang="el-GR" dirty="0" smtClean="0"/>
              <a:t>Χορήγηση αναλγητικών και σπασμολυτικών φαρμάκων σύμφωνα με τις ιατρικές οδηγίες</a:t>
            </a:r>
          </a:p>
          <a:p>
            <a:pPr lvl="0"/>
            <a:r>
              <a:rPr lang="el-GR" dirty="0" smtClean="0"/>
              <a:t>Ενδοφλέβια χορήγηση αντιβιοτικών ευρέως φάσματος.</a:t>
            </a:r>
          </a:p>
          <a:p>
            <a:pPr lvl="0"/>
            <a:r>
              <a:rPr lang="el-GR" dirty="0" smtClean="0"/>
              <a:t>Επανάληψη υπερηχογραφήματος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224136"/>
          </a:xfrm>
        </p:spPr>
        <p:txBody>
          <a:bodyPr>
            <a:normAutofit/>
          </a:bodyPr>
          <a:lstStyle/>
          <a:p>
            <a:pPr algn="l"/>
            <a:r>
              <a:rPr lang="el-GR" u="sng" dirty="0" smtClean="0"/>
              <a:t>Χειρουργική θεραπεία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03920" cy="5112568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Η </a:t>
            </a:r>
            <a:r>
              <a:rPr lang="el-GR" b="1" dirty="0" smtClean="0"/>
              <a:t>χολοκυστεκτομή</a:t>
            </a:r>
            <a:r>
              <a:rPr lang="el-GR" dirty="0" smtClean="0"/>
              <a:t> (ανοιχτή ή λαπαροσκοπική) έχει ένδειξη στους περισσότερους ασθενείς με συμπτωματική χολολιθίαση. </a:t>
            </a:r>
          </a:p>
          <a:p>
            <a:r>
              <a:rPr lang="el-GR" dirty="0" smtClean="0"/>
              <a:t>Πολλοί χειρουργοί προτιμούν την πρώιμη χολοκυστεκτομή, που γίνεται μέσα στις πρώτες 24-48 ώρες, καθώς το ποσοστό υποτροπής χωρίς χειρουργική αντιμετώπιση φτάνει το 70%. </a:t>
            </a:r>
          </a:p>
          <a:p>
            <a:r>
              <a:rPr lang="el-GR" dirty="0" smtClean="0"/>
              <a:t>Ο χρόνος του χειρουργείου εξαρτάται από τη σοβαρότητα των συμπτωμάτων και την εκτίμηση κινδύνου του ασθενή. </a:t>
            </a:r>
          </a:p>
          <a:p>
            <a:r>
              <a:rPr lang="el-GR" dirty="0" smtClean="0"/>
              <a:t>Για την αλιθιασική χολοκυστίτιδα η επείγουσα χολοκυστεκτομή είναι η θεραπεία εκλογής. </a:t>
            </a:r>
          </a:p>
          <a:p>
            <a:r>
              <a:rPr lang="el-GR" dirty="0" smtClean="0"/>
              <a:t>Σε βαριά ασθενείς, που δεν μπορούν να υποβληθούν σε χειρουργείο, διενεργείται διαδερμική παροχέτευση της χοληδόχου κύστης.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ημοτικός">
  <a:themeElements>
    <a:clrScheme name="Δημοτικός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Δημοτικός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Δημοτικός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</TotalTime>
  <Words>526</Words>
  <Application>Microsoft Office PowerPoint</Application>
  <PresentationFormat>Προβολή στην οθόνη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Δημοτικός</vt:lpstr>
      <vt:lpstr>ΔΙΕΚ ΝΟΣΗΛΕΥΤΙΚΗΣ</vt:lpstr>
      <vt:lpstr>διαχωρισμός </vt:lpstr>
      <vt:lpstr>Χρόνια χολοκυστίτιδα </vt:lpstr>
      <vt:lpstr>Αιτιολογία</vt:lpstr>
      <vt:lpstr>Κλινική εικόνα</vt:lpstr>
      <vt:lpstr>Διάγνωση</vt:lpstr>
      <vt:lpstr>Επιπλοκές</vt:lpstr>
      <vt:lpstr>Θεραπεία  </vt:lpstr>
      <vt:lpstr>Χειρουργική θεραπεία </vt:lpstr>
      <vt:lpstr>     Μετεγχειρητική φροντίδα </vt:lpstr>
      <vt:lpstr>Βιβλιογραφία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ΔΙΕΚ ΝΟΣΗΛΕΥΤΙΚΗΣ</dc:title>
  <dc:creator>Mariza</dc:creator>
  <cp:lastModifiedBy>Mariza</cp:lastModifiedBy>
  <cp:revision>11</cp:revision>
  <dcterms:created xsi:type="dcterms:W3CDTF">2017-02-05T12:49:14Z</dcterms:created>
  <dcterms:modified xsi:type="dcterms:W3CDTF">2017-02-07T05:39:44Z</dcterms:modified>
</cp:coreProperties>
</file>