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1" r:id="rId2"/>
    <p:sldId id="262" r:id="rId3"/>
    <p:sldId id="257" r:id="rId4"/>
    <p:sldId id="258" r:id="rId5"/>
    <p:sldId id="259" r:id="rId6"/>
    <p:sldId id="265" r:id="rId7"/>
    <p:sldId id="264" r:id="rId8"/>
    <p:sldId id="266" r:id="rId9"/>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2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bg>
      <p:bgRef idx="1002">
        <a:schemeClr val="bg2"/>
      </p:bgRef>
    </p:bg>
    <p:spTree>
      <p:nvGrpSpPr>
        <p:cNvPr id="1" name=""/>
        <p:cNvGrpSpPr/>
        <p:nvPr/>
      </p:nvGrpSpPr>
      <p:grpSpPr>
        <a:xfrm>
          <a:off x="0" y="0"/>
          <a:ext cx="0" cy="0"/>
          <a:chOff x="0" y="0"/>
          <a:chExt cx="0" cy="0"/>
        </a:xfrm>
      </p:grpSpPr>
      <p:sp>
        <p:nvSpPr>
          <p:cNvPr id="9" name="8 - Τίτλος"/>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l-GR" smtClean="0"/>
              <a:t>Kλικ για επεξεργασία του τίτλου</a:t>
            </a:r>
            <a:endParaRPr kumimoji="0" lang="en-US"/>
          </a:p>
        </p:txBody>
      </p:sp>
      <p:sp>
        <p:nvSpPr>
          <p:cNvPr id="17" name="16 - Υπότιτλος"/>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
        <p:nvSpPr>
          <p:cNvPr id="30" name="29 - Θέση ημερομηνίας"/>
          <p:cNvSpPr>
            <a:spLocks noGrp="1"/>
          </p:cNvSpPr>
          <p:nvPr>
            <p:ph type="dt" sz="half" idx="10"/>
          </p:nvPr>
        </p:nvSpPr>
        <p:spPr/>
        <p:txBody>
          <a:bodyPr/>
          <a:lstStyle/>
          <a:p>
            <a:fld id="{29D52036-B9A0-41AA-9E96-C0098F7251A0}" type="datetimeFigureOut">
              <a:rPr lang="el-GR" smtClean="0"/>
              <a:pPr/>
              <a:t>7/2/2017</a:t>
            </a:fld>
            <a:endParaRPr lang="el-GR" dirty="0"/>
          </a:p>
        </p:txBody>
      </p:sp>
      <p:sp>
        <p:nvSpPr>
          <p:cNvPr id="19" name="18 - Θέση υποσέλιδου"/>
          <p:cNvSpPr>
            <a:spLocks noGrp="1"/>
          </p:cNvSpPr>
          <p:nvPr>
            <p:ph type="ftr" sz="quarter" idx="11"/>
          </p:nvPr>
        </p:nvSpPr>
        <p:spPr/>
        <p:txBody>
          <a:bodyPr/>
          <a:lstStyle/>
          <a:p>
            <a:endParaRPr lang="el-GR" dirty="0"/>
          </a:p>
        </p:txBody>
      </p:sp>
      <p:sp>
        <p:nvSpPr>
          <p:cNvPr id="27" name="26 - Θέση αριθμού διαφάνειας"/>
          <p:cNvSpPr>
            <a:spLocks noGrp="1"/>
          </p:cNvSpPr>
          <p:nvPr>
            <p:ph type="sldNum" sz="quarter" idx="12"/>
          </p:nvPr>
        </p:nvSpPr>
        <p:spPr/>
        <p:txBody>
          <a:bodyPr/>
          <a:lstStyle/>
          <a:p>
            <a:fld id="{9E968C1D-59D9-4DA1-A2CD-15C543998EF9}" type="slidenum">
              <a:rPr lang="el-GR" smtClean="0"/>
              <a:pPr/>
              <a:t>‹#›</a:t>
            </a:fld>
            <a:endParaRPr lang="el-GR"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29D52036-B9A0-41AA-9E96-C0098F7251A0}" type="datetimeFigureOut">
              <a:rPr lang="el-GR" smtClean="0"/>
              <a:pPr/>
              <a:t>7/2/2017</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9E968C1D-59D9-4DA1-A2CD-15C543998EF9}" type="slidenum">
              <a:rPr lang="el-GR" smtClean="0"/>
              <a:pPr/>
              <a:t>‹#›</a:t>
            </a:fld>
            <a:endParaRPr lang="el-G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914401"/>
            <a:ext cx="2057400" cy="5211763"/>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914401"/>
            <a:ext cx="6019800" cy="5211763"/>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29D52036-B9A0-41AA-9E96-C0098F7251A0}" type="datetimeFigureOut">
              <a:rPr lang="el-GR" smtClean="0"/>
              <a:pPr/>
              <a:t>7/2/2017</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9E968C1D-59D9-4DA1-A2CD-15C543998EF9}" type="slidenum">
              <a:rPr lang="el-GR" smtClean="0"/>
              <a:pPr/>
              <a:t>‹#›</a:t>
            </a:fld>
            <a:endParaRPr lang="el-G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29D52036-B9A0-41AA-9E96-C0098F7251A0}" type="datetimeFigureOut">
              <a:rPr lang="el-GR" smtClean="0"/>
              <a:pPr/>
              <a:t>7/2/2017</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9E968C1D-59D9-4DA1-A2CD-15C543998EF9}" type="slidenum">
              <a:rPr lang="el-GR" smtClean="0"/>
              <a:pPr/>
              <a:t>‹#›</a:t>
            </a:fld>
            <a:endParaRPr lang="el-G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bg>
      <p:bgRef idx="1002">
        <a:schemeClr val="bg2"/>
      </p:bgRef>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29D52036-B9A0-41AA-9E96-C0098F7251A0}" type="datetimeFigureOut">
              <a:rPr lang="el-GR" smtClean="0"/>
              <a:pPr/>
              <a:t>7/2/2017</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9E968C1D-59D9-4DA1-A2CD-15C543998EF9}" type="slidenum">
              <a:rPr lang="el-GR" smtClean="0"/>
              <a:pPr/>
              <a:t>‹#›</a:t>
            </a:fld>
            <a:endParaRPr lang="el-GR"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704088"/>
            <a:ext cx="8229600" cy="1143000"/>
          </a:xfrm>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29D52036-B9A0-41AA-9E96-C0098F7251A0}" type="datetimeFigureOut">
              <a:rPr lang="el-GR" smtClean="0"/>
              <a:pPr/>
              <a:t>7/2/2017</a:t>
            </a:fld>
            <a:endParaRPr lang="el-GR" dirty="0"/>
          </a:p>
        </p:txBody>
      </p:sp>
      <p:sp>
        <p:nvSpPr>
          <p:cNvPr id="6" name="5 - Θέση υποσέλιδου"/>
          <p:cNvSpPr>
            <a:spLocks noGrp="1"/>
          </p:cNvSpPr>
          <p:nvPr>
            <p:ph type="ftr" sz="quarter" idx="11"/>
          </p:nvPr>
        </p:nvSpPr>
        <p:spPr/>
        <p:txBody>
          <a:bodyPr/>
          <a:lstStyle/>
          <a:p>
            <a:endParaRPr lang="el-GR" dirty="0"/>
          </a:p>
        </p:txBody>
      </p:sp>
      <p:sp>
        <p:nvSpPr>
          <p:cNvPr id="7" name="6 - Θέση αριθμού διαφάνειας"/>
          <p:cNvSpPr>
            <a:spLocks noGrp="1"/>
          </p:cNvSpPr>
          <p:nvPr>
            <p:ph type="sldNum" sz="quarter" idx="12"/>
          </p:nvPr>
        </p:nvSpPr>
        <p:spPr/>
        <p:txBody>
          <a:bodyPr/>
          <a:lstStyle/>
          <a:p>
            <a:fld id="{9E968C1D-59D9-4DA1-A2CD-15C543998EF9}" type="slidenum">
              <a:rPr lang="el-GR" smtClean="0"/>
              <a:pPr/>
              <a:t>‹#›</a:t>
            </a:fld>
            <a:endParaRPr lang="el-G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704088"/>
            <a:ext cx="8229600" cy="1143000"/>
          </a:xfrm>
        </p:spPr>
        <p:txBody>
          <a:bodyPr tIns="45720" anchor="b"/>
          <a:lstStyle>
            <a:lvl1pPr>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5" name="4 - Θέση περιεχομένου"/>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5 - Θέση περιεχομένου"/>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p:txBody>
          <a:bodyPr/>
          <a:lstStyle/>
          <a:p>
            <a:fld id="{29D52036-B9A0-41AA-9E96-C0098F7251A0}" type="datetimeFigureOut">
              <a:rPr lang="el-GR" smtClean="0"/>
              <a:pPr/>
              <a:t>7/2/2017</a:t>
            </a:fld>
            <a:endParaRPr lang="el-GR" dirty="0"/>
          </a:p>
        </p:txBody>
      </p:sp>
      <p:sp>
        <p:nvSpPr>
          <p:cNvPr id="8" name="7 - Θέση υποσέλιδου"/>
          <p:cNvSpPr>
            <a:spLocks noGrp="1"/>
          </p:cNvSpPr>
          <p:nvPr>
            <p:ph type="ftr" sz="quarter" idx="11"/>
          </p:nvPr>
        </p:nvSpPr>
        <p:spPr/>
        <p:txBody>
          <a:bodyPr/>
          <a:lstStyle/>
          <a:p>
            <a:endParaRPr lang="el-GR" dirty="0"/>
          </a:p>
        </p:txBody>
      </p:sp>
      <p:sp>
        <p:nvSpPr>
          <p:cNvPr id="9" name="8 - Θέση αριθμού διαφάνειας"/>
          <p:cNvSpPr>
            <a:spLocks noGrp="1"/>
          </p:cNvSpPr>
          <p:nvPr>
            <p:ph type="sldNum" sz="quarter" idx="12"/>
          </p:nvPr>
        </p:nvSpPr>
        <p:spPr/>
        <p:txBody>
          <a:bodyPr/>
          <a:lstStyle/>
          <a:p>
            <a:fld id="{9E968C1D-59D9-4DA1-A2CD-15C543998EF9}" type="slidenum">
              <a:rPr lang="el-GR" smtClean="0"/>
              <a:pPr/>
              <a:t>‹#›</a:t>
            </a:fld>
            <a:endParaRPr lang="el-G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29D52036-B9A0-41AA-9E96-C0098F7251A0}" type="datetimeFigureOut">
              <a:rPr lang="el-GR" smtClean="0"/>
              <a:pPr/>
              <a:t>7/2/2017</a:t>
            </a:fld>
            <a:endParaRPr lang="el-GR" dirty="0"/>
          </a:p>
        </p:txBody>
      </p:sp>
      <p:sp>
        <p:nvSpPr>
          <p:cNvPr id="4" name="3 - Θέση υποσέλιδου"/>
          <p:cNvSpPr>
            <a:spLocks noGrp="1"/>
          </p:cNvSpPr>
          <p:nvPr>
            <p:ph type="ftr" sz="quarter" idx="11"/>
          </p:nvPr>
        </p:nvSpPr>
        <p:spPr/>
        <p:txBody>
          <a:bodyPr/>
          <a:lstStyle/>
          <a:p>
            <a:endParaRPr lang="el-GR" dirty="0"/>
          </a:p>
        </p:txBody>
      </p:sp>
      <p:sp>
        <p:nvSpPr>
          <p:cNvPr id="5" name="4 - Θέση αριθμού διαφάνειας"/>
          <p:cNvSpPr>
            <a:spLocks noGrp="1"/>
          </p:cNvSpPr>
          <p:nvPr>
            <p:ph type="sldNum" sz="quarter" idx="12"/>
          </p:nvPr>
        </p:nvSpPr>
        <p:spPr/>
        <p:txBody>
          <a:bodyPr/>
          <a:lstStyle/>
          <a:p>
            <a:fld id="{9E968C1D-59D9-4DA1-A2CD-15C543998EF9}" type="slidenum">
              <a:rPr lang="el-GR" smtClean="0"/>
              <a:pPr/>
              <a:t>‹#›</a:t>
            </a:fld>
            <a:endParaRPr lang="el-G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29D52036-B9A0-41AA-9E96-C0098F7251A0}" type="datetimeFigureOut">
              <a:rPr lang="el-GR" smtClean="0"/>
              <a:pPr/>
              <a:t>7/2/2017</a:t>
            </a:fld>
            <a:endParaRPr lang="el-GR" dirty="0"/>
          </a:p>
        </p:txBody>
      </p:sp>
      <p:sp>
        <p:nvSpPr>
          <p:cNvPr id="3" name="2 - Θέση υποσέλιδου"/>
          <p:cNvSpPr>
            <a:spLocks noGrp="1"/>
          </p:cNvSpPr>
          <p:nvPr>
            <p:ph type="ftr" sz="quarter" idx="11"/>
          </p:nvPr>
        </p:nvSpPr>
        <p:spPr/>
        <p:txBody>
          <a:bodyPr/>
          <a:lstStyle/>
          <a:p>
            <a:endParaRPr lang="el-GR" dirty="0"/>
          </a:p>
        </p:txBody>
      </p:sp>
      <p:sp>
        <p:nvSpPr>
          <p:cNvPr id="4" name="3 - Θέση αριθμού διαφάνειας"/>
          <p:cNvSpPr>
            <a:spLocks noGrp="1"/>
          </p:cNvSpPr>
          <p:nvPr>
            <p:ph type="sldNum" sz="quarter" idx="12"/>
          </p:nvPr>
        </p:nvSpPr>
        <p:spPr/>
        <p:txBody>
          <a:bodyPr/>
          <a:lstStyle/>
          <a:p>
            <a:fld id="{9E968C1D-59D9-4DA1-A2CD-15C543998EF9}" type="slidenum">
              <a:rPr lang="el-GR" smtClean="0"/>
              <a:pPr/>
              <a:t>‹#›</a:t>
            </a:fld>
            <a:endParaRPr lang="el-G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29D52036-B9A0-41AA-9E96-C0098F7251A0}" type="datetimeFigureOut">
              <a:rPr lang="el-GR" smtClean="0"/>
              <a:pPr/>
              <a:t>7/2/2017</a:t>
            </a:fld>
            <a:endParaRPr lang="el-GR" dirty="0"/>
          </a:p>
        </p:txBody>
      </p:sp>
      <p:sp>
        <p:nvSpPr>
          <p:cNvPr id="6" name="5 - Θέση υποσέλιδου"/>
          <p:cNvSpPr>
            <a:spLocks noGrp="1"/>
          </p:cNvSpPr>
          <p:nvPr>
            <p:ph type="ftr" sz="quarter" idx="11"/>
          </p:nvPr>
        </p:nvSpPr>
        <p:spPr/>
        <p:txBody>
          <a:bodyPr/>
          <a:lstStyle/>
          <a:p>
            <a:endParaRPr lang="el-GR" dirty="0"/>
          </a:p>
        </p:txBody>
      </p:sp>
      <p:sp>
        <p:nvSpPr>
          <p:cNvPr id="7" name="6 - Θέση αριθμού διαφάνειας"/>
          <p:cNvSpPr>
            <a:spLocks noGrp="1"/>
          </p:cNvSpPr>
          <p:nvPr>
            <p:ph type="sldNum" sz="quarter" idx="12"/>
          </p:nvPr>
        </p:nvSpPr>
        <p:spPr/>
        <p:txBody>
          <a:bodyPr/>
          <a:lstStyle/>
          <a:p>
            <a:fld id="{9E968C1D-59D9-4DA1-A2CD-15C543998EF9}" type="slidenum">
              <a:rPr lang="el-GR" smtClean="0"/>
              <a:pPr/>
              <a:t>‹#›</a:t>
            </a:fld>
            <a:endParaRPr lang="el-G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9" name="8 - Ψαλίδισμα και στρογγύλεμα μίας γωνίας του ορθογωνίου"/>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11 - Ορθογώνιο τρίγωνο"/>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1 - Τίτλος"/>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l-GR" smtClean="0"/>
              <a:t>Kλικ για επεξεργασία του τίτλου</a:t>
            </a:r>
            <a:endParaRPr kumimoji="0" lang="en-US"/>
          </a:p>
        </p:txBody>
      </p:sp>
      <p:sp>
        <p:nvSpPr>
          <p:cNvPr id="4" name="3 - Θέση κειμένου"/>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29D52036-B9A0-41AA-9E96-C0098F7251A0}" type="datetimeFigureOut">
              <a:rPr lang="el-GR" smtClean="0"/>
              <a:pPr/>
              <a:t>7/2/2017</a:t>
            </a:fld>
            <a:endParaRPr lang="el-GR" dirty="0"/>
          </a:p>
        </p:txBody>
      </p:sp>
      <p:sp>
        <p:nvSpPr>
          <p:cNvPr id="6" name="5 - Θέση υποσέλιδου"/>
          <p:cNvSpPr>
            <a:spLocks noGrp="1"/>
          </p:cNvSpPr>
          <p:nvPr>
            <p:ph type="ftr" sz="quarter" idx="11"/>
          </p:nvPr>
        </p:nvSpPr>
        <p:spPr/>
        <p:txBody>
          <a:bodyPr/>
          <a:lstStyle/>
          <a:p>
            <a:endParaRPr lang="el-GR" dirty="0"/>
          </a:p>
        </p:txBody>
      </p:sp>
      <p:sp>
        <p:nvSpPr>
          <p:cNvPr id="7" name="6 - Θέση αριθμού διαφάνειας"/>
          <p:cNvSpPr>
            <a:spLocks noGrp="1"/>
          </p:cNvSpPr>
          <p:nvPr>
            <p:ph type="sldNum" sz="quarter" idx="12"/>
          </p:nvPr>
        </p:nvSpPr>
        <p:spPr>
          <a:xfrm>
            <a:off x="8077200" y="6356350"/>
            <a:ext cx="609600" cy="365125"/>
          </a:xfrm>
        </p:spPr>
        <p:txBody>
          <a:bodyPr/>
          <a:lstStyle/>
          <a:p>
            <a:fld id="{9E968C1D-59D9-4DA1-A2CD-15C543998EF9}" type="slidenum">
              <a:rPr lang="el-GR" smtClean="0"/>
              <a:pPr/>
              <a:t>‹#›</a:t>
            </a:fld>
            <a:endParaRPr lang="el-GR" dirty="0"/>
          </a:p>
        </p:txBody>
      </p:sp>
      <p:sp>
        <p:nvSpPr>
          <p:cNvPr id="3" name="2 - Θέση εικόνας"/>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l-GR" dirty="0" smtClean="0"/>
              <a:t>Κάντε κλικ στο εικονίδιο για να προσθέσετε μια εικόνα</a:t>
            </a:r>
            <a:endParaRPr kumimoji="0" lang="en-US" dirty="0"/>
          </a:p>
        </p:txBody>
      </p:sp>
      <p:sp>
        <p:nvSpPr>
          <p:cNvPr id="10" name="9 - Ελεύθερη σχεδίαση"/>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10 - Ελεύθερη σχεδίαση"/>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 Ελεύθερη σχεδίαση"/>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7 - Ελεύθερη σχεδίαση"/>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8 - Θέση τίτλου"/>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l-GR" smtClean="0"/>
              <a:t>Kλικ για επεξεργασία του τίτλου</a:t>
            </a:r>
            <a:endParaRPr kumimoji="0" lang="en-US"/>
          </a:p>
        </p:txBody>
      </p:sp>
      <p:sp>
        <p:nvSpPr>
          <p:cNvPr id="30" name="29 - Θέση κειμένου"/>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0" name="9 - Θέση ημερομηνίας"/>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9D52036-B9A0-41AA-9E96-C0098F7251A0}" type="datetimeFigureOut">
              <a:rPr lang="el-GR" smtClean="0"/>
              <a:pPr/>
              <a:t>7/2/2017</a:t>
            </a:fld>
            <a:endParaRPr lang="el-GR" dirty="0"/>
          </a:p>
        </p:txBody>
      </p:sp>
      <p:sp>
        <p:nvSpPr>
          <p:cNvPr id="22" name="21 - Θέση υποσέλιδου"/>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l-GR" dirty="0"/>
          </a:p>
        </p:txBody>
      </p:sp>
      <p:sp>
        <p:nvSpPr>
          <p:cNvPr id="18" name="17 - Θέση αριθμού διαφάνειας"/>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E968C1D-59D9-4DA1-A2CD-15C543998EF9}" type="slidenum">
              <a:rPr lang="el-GR" smtClean="0"/>
              <a:pPr/>
              <a:t>‹#›</a:t>
            </a:fld>
            <a:endParaRPr lang="el-GR" dirty="0"/>
          </a:p>
        </p:txBody>
      </p:sp>
      <p:grpSp>
        <p:nvGrpSpPr>
          <p:cNvPr id="2" name="1 - Ομάδα"/>
          <p:cNvGrpSpPr/>
          <p:nvPr/>
        </p:nvGrpSpPr>
        <p:grpSpPr>
          <a:xfrm>
            <a:off x="-19017" y="202408"/>
            <a:ext cx="9180548" cy="649224"/>
            <a:chOff x="-19045" y="216550"/>
            <a:chExt cx="9180548" cy="649224"/>
          </a:xfrm>
        </p:grpSpPr>
        <p:sp>
          <p:nvSpPr>
            <p:cNvPr id="12" name="11 - Ελεύθερη σχεδίαση"/>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12 - Ελεύθερη σχεδίαση"/>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683569" y="836712"/>
            <a:ext cx="4032449" cy="3162704"/>
          </a:xfrm>
          <a:prstGeom prst="rect">
            <a:avLst/>
          </a:prstGeom>
          <a:noFill/>
          <a:ln w="9525">
            <a:noFill/>
            <a:miter lim="800000"/>
            <a:headEnd/>
            <a:tailEnd/>
          </a:ln>
          <a:effectLst>
            <a:reflection blurRad="6350" stA="50000" endA="275" endPos="40000" dist="101600" dir="5400000" sy="-100000" algn="bl" rotWithShape="0"/>
          </a:effectLst>
          <a:scene3d>
            <a:camera prst="isometricOffAxis1Right"/>
            <a:lightRig rig="threePt" dir="t"/>
          </a:scene3d>
        </p:spPr>
      </p:pic>
      <p:sp>
        <p:nvSpPr>
          <p:cNvPr id="2" name="2 - Υπότιτλος"/>
          <p:cNvSpPr txBox="1">
            <a:spLocks/>
          </p:cNvSpPr>
          <p:nvPr/>
        </p:nvSpPr>
        <p:spPr>
          <a:xfrm>
            <a:off x="1403648" y="3861048"/>
            <a:ext cx="6400800" cy="2448272"/>
          </a:xfrm>
          <a:prstGeom prst="rect">
            <a:avLst/>
          </a:prstGeom>
        </p:spPr>
        <p:txBody>
          <a:bodyPr>
            <a:noAutofit/>
          </a:bodyPr>
          <a:lstStyle/>
          <a:p>
            <a:pPr marL="342900" marR="0" lvl="0" indent="-342900" algn="r" defTabSz="914400" rtl="0" eaLnBrk="1" fontAlgn="auto" latinLnBrk="0" hangingPunct="1">
              <a:lnSpc>
                <a:spcPct val="100000"/>
              </a:lnSpc>
              <a:spcBef>
                <a:spcPct val="20000"/>
              </a:spcBef>
              <a:spcAft>
                <a:spcPts val="0"/>
              </a:spcAft>
              <a:buClrTx/>
              <a:buSzTx/>
              <a:tabLst/>
              <a:defRPr/>
            </a:pPr>
            <a:r>
              <a:rPr kumimoji="0" lang="el-GR" sz="2200" b="0" i="1" u="sng" strike="noStrike" kern="1200" cap="none" spc="0" normalizeH="0" baseline="0" noProof="0" dirty="0" smtClean="0">
                <a:ln>
                  <a:noFill/>
                </a:ln>
                <a:solidFill>
                  <a:srgbClr val="002060"/>
                </a:solidFill>
                <a:effectLst/>
                <a:uLnTx/>
                <a:uFillTx/>
                <a:latin typeface="+mn-lt"/>
                <a:ea typeface="+mn-ea"/>
                <a:cs typeface="+mn-cs"/>
              </a:rPr>
              <a:t>Ημ/νια: </a:t>
            </a:r>
            <a:r>
              <a:rPr lang="en-US" sz="2200" i="1" u="sng" dirty="0" smtClean="0">
                <a:solidFill>
                  <a:srgbClr val="002060"/>
                </a:solidFill>
              </a:rPr>
              <a:t>7</a:t>
            </a:r>
            <a:r>
              <a:rPr kumimoji="0" lang="el-GR" sz="2200" b="0" i="1" u="sng" strike="noStrike" kern="1200" cap="none" spc="0" normalizeH="0" baseline="0" noProof="0" dirty="0" smtClean="0">
                <a:ln>
                  <a:noFill/>
                </a:ln>
                <a:solidFill>
                  <a:srgbClr val="002060"/>
                </a:solidFill>
                <a:effectLst/>
                <a:uLnTx/>
                <a:uFillTx/>
                <a:latin typeface="+mn-lt"/>
                <a:ea typeface="+mn-ea"/>
                <a:cs typeface="+mn-cs"/>
              </a:rPr>
              <a:t>/</a:t>
            </a:r>
            <a:r>
              <a:rPr kumimoji="0" lang="en-US" sz="2200" b="0" i="1" u="sng" strike="noStrike" kern="1200" cap="none" spc="0" normalizeH="0" baseline="0" noProof="0" dirty="0" smtClean="0">
                <a:ln>
                  <a:noFill/>
                </a:ln>
                <a:solidFill>
                  <a:srgbClr val="002060"/>
                </a:solidFill>
                <a:effectLst/>
                <a:uLnTx/>
                <a:uFillTx/>
                <a:latin typeface="+mn-lt"/>
                <a:ea typeface="+mn-ea"/>
                <a:cs typeface="+mn-cs"/>
              </a:rPr>
              <a:t>2</a:t>
            </a:r>
            <a:r>
              <a:rPr kumimoji="0" lang="el-GR" sz="2200" b="0" i="1" u="sng" strike="noStrike" kern="1200" cap="none" spc="0" normalizeH="0" baseline="0" noProof="0" dirty="0" smtClean="0">
                <a:ln>
                  <a:noFill/>
                </a:ln>
                <a:solidFill>
                  <a:srgbClr val="002060"/>
                </a:solidFill>
                <a:effectLst/>
                <a:uLnTx/>
                <a:uFillTx/>
                <a:latin typeface="+mn-lt"/>
                <a:ea typeface="+mn-ea"/>
                <a:cs typeface="+mn-cs"/>
              </a:rPr>
              <a:t>/2017</a:t>
            </a:r>
          </a:p>
          <a:p>
            <a:pPr marL="342900" marR="0" lvl="0" indent="-342900" algn="l" defTabSz="914400" rtl="0" eaLnBrk="1" fontAlgn="auto" latinLnBrk="0" hangingPunct="1">
              <a:lnSpc>
                <a:spcPct val="100000"/>
              </a:lnSpc>
              <a:spcBef>
                <a:spcPct val="20000"/>
              </a:spcBef>
              <a:spcAft>
                <a:spcPts val="0"/>
              </a:spcAft>
              <a:buClr>
                <a:srgbClr val="002060"/>
              </a:buClr>
              <a:buSzPct val="60000"/>
              <a:buFont typeface="Wingdings" pitchFamily="2" charset="2"/>
              <a:buChar char="q"/>
              <a:tabLst/>
              <a:defRPr/>
            </a:pPr>
            <a:r>
              <a:rPr kumimoji="0" lang="el-GR" sz="2200" b="0" i="1" u="sng" strike="noStrike" kern="1200" cap="none" spc="0" normalizeH="0" baseline="0" noProof="0" dirty="0" smtClean="0">
                <a:ln>
                  <a:noFill/>
                </a:ln>
                <a:solidFill>
                  <a:schemeClr val="tx1"/>
                </a:solidFill>
                <a:effectLst/>
                <a:uLnTx/>
                <a:uFillTx/>
                <a:latin typeface="+mn-lt"/>
                <a:ea typeface="+mn-ea"/>
                <a:cs typeface="+mn-cs"/>
              </a:rPr>
              <a:t>Ονομ/μο:</a:t>
            </a:r>
            <a:r>
              <a:rPr kumimoji="0" lang="el-GR" sz="2200" b="0" i="0" u="none" strike="noStrike" kern="1200" cap="none" spc="0" normalizeH="0" baseline="0" noProof="0" dirty="0" smtClean="0">
                <a:ln>
                  <a:noFill/>
                </a:ln>
                <a:solidFill>
                  <a:schemeClr val="tx1"/>
                </a:solidFill>
                <a:effectLst/>
                <a:uLnTx/>
                <a:uFillTx/>
                <a:latin typeface="+mn-lt"/>
                <a:ea typeface="+mn-ea"/>
                <a:cs typeface="+mn-cs"/>
              </a:rPr>
              <a:t> </a:t>
            </a:r>
            <a:r>
              <a:rPr kumimoji="0" lang="el-GR" sz="2200" b="0" i="0" u="none" strike="noStrike" kern="1200" cap="none" spc="0" normalizeH="0" baseline="0" noProof="0" dirty="0" smtClean="0">
                <a:ln>
                  <a:noFill/>
                </a:ln>
                <a:solidFill>
                  <a:srgbClr val="002060"/>
                </a:solidFill>
                <a:effectLst/>
                <a:uLnTx/>
                <a:uFillTx/>
                <a:latin typeface="+mn-lt"/>
                <a:ea typeface="+mn-ea"/>
                <a:cs typeface="+mn-cs"/>
              </a:rPr>
              <a:t>Μαρία Βαρδαβά</a:t>
            </a:r>
          </a:p>
          <a:p>
            <a:pPr marL="342900" marR="0" lvl="0" indent="-342900" algn="l" defTabSz="914400" rtl="0" eaLnBrk="1" fontAlgn="auto" latinLnBrk="0" hangingPunct="1">
              <a:lnSpc>
                <a:spcPct val="100000"/>
              </a:lnSpc>
              <a:spcBef>
                <a:spcPct val="20000"/>
              </a:spcBef>
              <a:spcAft>
                <a:spcPts val="0"/>
              </a:spcAft>
              <a:buClr>
                <a:srgbClr val="002060"/>
              </a:buClr>
              <a:buSzPct val="60000"/>
              <a:buFont typeface="Wingdings" pitchFamily="2" charset="2"/>
              <a:buChar char="q"/>
              <a:tabLst/>
              <a:defRPr/>
            </a:pPr>
            <a:r>
              <a:rPr kumimoji="0" lang="el-GR" sz="2200" b="0" i="1" u="sng" strike="noStrike" kern="1200" cap="none" spc="0" normalizeH="0" baseline="0" noProof="0" dirty="0" smtClean="0">
                <a:ln>
                  <a:noFill/>
                </a:ln>
                <a:solidFill>
                  <a:schemeClr val="tx1"/>
                </a:solidFill>
                <a:effectLst/>
                <a:uLnTx/>
                <a:uFillTx/>
                <a:latin typeface="+mn-lt"/>
                <a:ea typeface="+mn-ea"/>
                <a:cs typeface="+mn-cs"/>
              </a:rPr>
              <a:t>Κλινική:</a:t>
            </a:r>
            <a:r>
              <a:rPr kumimoji="0" lang="el-GR" sz="2200" b="0" i="0" u="none" strike="noStrike" kern="1200" cap="none" spc="0" normalizeH="0" baseline="0" noProof="0" dirty="0" smtClean="0">
                <a:ln>
                  <a:noFill/>
                </a:ln>
                <a:solidFill>
                  <a:schemeClr val="tx1"/>
                </a:solidFill>
                <a:effectLst/>
                <a:uLnTx/>
                <a:uFillTx/>
                <a:latin typeface="+mn-lt"/>
                <a:ea typeface="+mn-ea"/>
                <a:cs typeface="+mn-cs"/>
              </a:rPr>
              <a:t> </a:t>
            </a:r>
            <a:r>
              <a:rPr kumimoji="0" lang="el-GR" sz="2200" b="0" i="0" u="none" strike="noStrike" kern="1200" cap="none" spc="0" normalizeH="0" baseline="0" noProof="0" dirty="0" smtClean="0">
                <a:ln>
                  <a:noFill/>
                </a:ln>
                <a:solidFill>
                  <a:srgbClr val="002060"/>
                </a:solidFill>
                <a:effectLst/>
                <a:uLnTx/>
                <a:uFillTx/>
                <a:latin typeface="+mn-lt"/>
                <a:ea typeface="+mn-ea"/>
                <a:cs typeface="+mn-cs"/>
              </a:rPr>
              <a:t>Χειρουργική Κλινική (Γ.Ν.Α.Ν)</a:t>
            </a:r>
          </a:p>
          <a:p>
            <a:pPr marL="342900" marR="0" lvl="0" indent="-342900" algn="l" defTabSz="914400" rtl="0" eaLnBrk="1" fontAlgn="auto" latinLnBrk="0" hangingPunct="1">
              <a:lnSpc>
                <a:spcPct val="100000"/>
              </a:lnSpc>
              <a:spcBef>
                <a:spcPct val="20000"/>
              </a:spcBef>
              <a:spcAft>
                <a:spcPts val="0"/>
              </a:spcAft>
              <a:buClr>
                <a:srgbClr val="002060"/>
              </a:buClr>
              <a:buSzPct val="60000"/>
              <a:buFont typeface="Wingdings" pitchFamily="2" charset="2"/>
              <a:buChar char="q"/>
              <a:tabLst/>
              <a:defRPr/>
            </a:pPr>
            <a:endParaRPr kumimoji="0" lang="el-GR" sz="2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
                <a:srgbClr val="002060"/>
              </a:buClr>
              <a:buSzPct val="60000"/>
              <a:buFont typeface="Wingdings" pitchFamily="2" charset="2"/>
              <a:buChar char="q"/>
              <a:tabLst/>
              <a:defRPr/>
            </a:pPr>
            <a:r>
              <a:rPr kumimoji="0" lang="el-GR" sz="2200" b="0" i="0" u="none" strike="noStrike" kern="1200" cap="none" spc="0" normalizeH="0" baseline="0" noProof="0" dirty="0" smtClean="0">
                <a:ln>
                  <a:noFill/>
                </a:ln>
                <a:solidFill>
                  <a:schemeClr val="tx1"/>
                </a:solidFill>
                <a:effectLst/>
                <a:uLnTx/>
                <a:uFillTx/>
                <a:latin typeface="+mn-lt"/>
                <a:ea typeface="+mn-ea"/>
                <a:cs typeface="+mn-cs"/>
              </a:rPr>
              <a:t>Εργασία Δ.Ι.Ε.Κ ΑΓ.ΝΙΚΟΛΑΟΥ</a:t>
            </a:r>
          </a:p>
          <a:p>
            <a:pPr marL="342900" marR="0" lvl="0" indent="-342900" algn="l" defTabSz="914400" rtl="0" eaLnBrk="1" fontAlgn="auto" latinLnBrk="0" hangingPunct="1">
              <a:lnSpc>
                <a:spcPct val="100000"/>
              </a:lnSpc>
              <a:spcBef>
                <a:spcPct val="20000"/>
              </a:spcBef>
              <a:spcAft>
                <a:spcPts val="0"/>
              </a:spcAft>
              <a:buClr>
                <a:srgbClr val="002060"/>
              </a:buClr>
              <a:buSzPct val="60000"/>
              <a:buFont typeface="Wingdings" pitchFamily="2" charset="2"/>
              <a:buChar char="q"/>
              <a:tabLst/>
              <a:defRPr/>
            </a:pPr>
            <a:r>
              <a:rPr kumimoji="0" lang="el-GR" sz="2200" b="0" i="1" u="sng" strike="noStrike" kern="1200" cap="none" spc="0" normalizeH="0" baseline="0" noProof="0" dirty="0" smtClean="0">
                <a:ln>
                  <a:noFill/>
                </a:ln>
                <a:solidFill>
                  <a:schemeClr val="tx1"/>
                </a:solidFill>
                <a:effectLst/>
                <a:uLnTx/>
                <a:uFillTx/>
                <a:latin typeface="+mn-lt"/>
                <a:ea typeface="+mn-ea"/>
                <a:cs typeface="+mn-cs"/>
              </a:rPr>
              <a:t>Καθηγήτρια</a:t>
            </a:r>
            <a:r>
              <a:rPr kumimoji="0" lang="en-US" sz="2200" b="0" i="1" u="sng" strike="noStrike" kern="1200" cap="none" spc="0" normalizeH="0" baseline="0" noProof="0" dirty="0" smtClean="0">
                <a:ln>
                  <a:noFill/>
                </a:ln>
                <a:solidFill>
                  <a:schemeClr val="tx1"/>
                </a:solidFill>
                <a:effectLst/>
                <a:uLnTx/>
                <a:uFillTx/>
                <a:latin typeface="+mn-lt"/>
                <a:ea typeface="+mn-ea"/>
                <a:cs typeface="+mn-cs"/>
              </a:rPr>
              <a:t>:</a:t>
            </a:r>
            <a:r>
              <a:rPr kumimoji="0" lang="el-GR" sz="2200" b="0" i="1" strike="noStrike" kern="1200" cap="none" spc="0" normalizeH="0" noProof="0" dirty="0" smtClean="0">
                <a:ln>
                  <a:noFill/>
                </a:ln>
                <a:solidFill>
                  <a:schemeClr val="tx1"/>
                </a:solidFill>
                <a:effectLst/>
                <a:uLnTx/>
                <a:uFillTx/>
                <a:latin typeface="+mn-lt"/>
                <a:ea typeface="+mn-ea"/>
                <a:cs typeface="+mn-cs"/>
              </a:rPr>
              <a:t> </a:t>
            </a:r>
            <a:r>
              <a:rPr kumimoji="0" lang="el-GR" sz="2200" b="0" i="1" strike="noStrike" kern="1200" cap="none" spc="0" normalizeH="0" noProof="0" dirty="0" smtClean="0">
                <a:ln>
                  <a:noFill/>
                </a:ln>
                <a:solidFill>
                  <a:srgbClr val="002060"/>
                </a:solidFill>
                <a:effectLst/>
                <a:uLnTx/>
                <a:uFillTx/>
                <a:latin typeface="+mn-lt"/>
                <a:ea typeface="+mn-ea"/>
                <a:cs typeface="+mn-cs"/>
              </a:rPr>
              <a:t>ΛΑΜΠΡΑΚΗ ΜΑΡΙΖΑ</a:t>
            </a:r>
            <a:endParaRPr kumimoji="0" lang="el-GR" sz="2200" b="0" i="0" strike="noStrike" kern="1200" cap="none" spc="0" normalizeH="0" baseline="0" noProof="0" dirty="0" smtClean="0">
              <a:ln>
                <a:noFill/>
              </a:ln>
              <a:solidFill>
                <a:srgbClr val="002060"/>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edge">
                                      <p:cBhvr>
                                        <p:cTn id="7" dur="2000"/>
                                        <p:tgtEl>
                                          <p:spTgt spid="1026"/>
                                        </p:tgtEl>
                                      </p:cBhvr>
                                    </p:animEffect>
                                  </p:childTnLst>
                                </p:cTn>
                              </p:par>
                              <p:par>
                                <p:cTn id="8" presetID="24"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 to="" calcmode="lin" valueType="num">
                                      <p:cBhvr>
                                        <p:cTn id="10" dur="1" fill="hold"/>
                                        <p:tgtEl>
                                          <p:spTgt spid="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67544" y="332656"/>
            <a:ext cx="8229600" cy="1143000"/>
          </a:xfrm>
        </p:spPr>
        <p:txBody>
          <a:bodyPr/>
          <a:lstStyle/>
          <a:p>
            <a:pPr algn="ctr"/>
            <a:r>
              <a:rPr lang="el-GR" i="1" u="sng" dirty="0" smtClean="0">
                <a:solidFill>
                  <a:srgbClr val="002060"/>
                </a:solidFill>
                <a:latin typeface="Bookman Old Style" pitchFamily="18" charset="0"/>
              </a:rPr>
              <a:t>ΕΛΚΩΔΗΣ ΚΟΛΙΤΙΔΑ</a:t>
            </a:r>
            <a:endParaRPr lang="el-GR" i="1" dirty="0"/>
          </a:p>
        </p:txBody>
      </p:sp>
      <p:pic>
        <p:nvPicPr>
          <p:cNvPr id="5" name="4 - Εικόνα" descr="Image 1787.png"/>
          <p:cNvPicPr>
            <a:picLocks noChangeAspect="1"/>
          </p:cNvPicPr>
          <p:nvPr/>
        </p:nvPicPr>
        <p:blipFill>
          <a:blip r:embed="rId2" cstate="print"/>
          <a:stretch>
            <a:fillRect/>
          </a:stretch>
        </p:blipFill>
        <p:spPr>
          <a:xfrm>
            <a:off x="1547664" y="1628800"/>
            <a:ext cx="6048672" cy="4320480"/>
          </a:xfrm>
          <a:prstGeom prst="rect">
            <a:avLst/>
          </a:prstGeom>
          <a:ln>
            <a:noFill/>
          </a:ln>
          <a:effectLst>
            <a:outerShdw blurRad="127000" dist="38100" dir="2700000" algn="ctr">
              <a:srgbClr val="000000">
                <a:alpha val="45000"/>
              </a:srgbClr>
            </a:outerShdw>
            <a:reflection blurRad="6350" stA="50000" endA="275" endPos="40000" dist="101600" dir="5400000" sy="-100000" algn="bl" rotWithShape="0"/>
          </a:effectLst>
          <a:scene3d>
            <a:camera prst="perspectiveFront" fov="2700000">
              <a:rot lat="20376000" lon="1938000" rev="20112001"/>
            </a:camera>
            <a:lightRig rig="soft" dir="t"/>
          </a:scene3d>
          <a:sp3d prstMaterial="matte">
            <a:bevelT w="203200" h="50800" prst="softRound"/>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par>
                                <p:cTn id="8" presetID="24"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to="" calcmode="lin" valueType="num">
                                      <p:cBhvr>
                                        <p:cTn id="10"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67544" y="692696"/>
            <a:ext cx="8229600" cy="3600400"/>
          </a:xfrm>
        </p:spPr>
        <p:txBody>
          <a:bodyPr>
            <a:noAutofit/>
          </a:bodyPr>
          <a:lstStyle/>
          <a:p>
            <a:pPr>
              <a:buClr>
                <a:srgbClr val="002060"/>
              </a:buClr>
              <a:buFont typeface="Wingdings" pitchFamily="2" charset="2"/>
              <a:buChar char="Ø"/>
            </a:pPr>
            <a:r>
              <a:rPr lang="el-GR" sz="1700" i="1" u="sng" dirty="0" smtClean="0">
                <a:solidFill>
                  <a:srgbClr val="002060"/>
                </a:solidFill>
                <a:latin typeface="Bookman Old Style" pitchFamily="18" charset="0"/>
              </a:rPr>
              <a:t>ΟΡΙΣΜΟΣ &amp; ΚΑΤΑΣΤΑΣΗ:</a:t>
            </a:r>
            <a:r>
              <a:rPr lang="el-GR" sz="1700" dirty="0" smtClean="0">
                <a:latin typeface="Bookman Old Style" pitchFamily="18" charset="0"/>
              </a:rPr>
              <a:t> </a:t>
            </a:r>
            <a:r>
              <a:rPr lang="el-GR" sz="1700" dirty="0" smtClean="0"/>
              <a:t>Η </a:t>
            </a:r>
            <a:r>
              <a:rPr lang="el-GR" sz="1700" i="1" u="sng" dirty="0" smtClean="0">
                <a:solidFill>
                  <a:srgbClr val="0070C0"/>
                </a:solidFill>
              </a:rPr>
              <a:t>Ελκώδης Κολίτιδα </a:t>
            </a:r>
            <a:r>
              <a:rPr lang="el-GR" sz="1700" i="1" dirty="0" smtClean="0">
                <a:solidFill>
                  <a:srgbClr val="0070C0"/>
                </a:solidFill>
              </a:rPr>
              <a:t> </a:t>
            </a:r>
            <a:r>
              <a:rPr lang="el-GR" sz="1700" dirty="0" smtClean="0"/>
              <a:t>είναι μία μορφή φλεγμονώδους εντερικής νόσου (IBD). Τα συμπτώματα της είναι χαρακτηριστικά έλκη ή ανοιχτές πληγές και συνεχής διάρροια αναμεμειγμένη με αίμα. Η φλεγμονώδης εντερική νόσος συγχέεται συχνά με το σύνδρομο του ευερέθιστου εντέρου όπου το παχύ έντερο παθαίνει φλεγμονή και διογκώνεται με αποτέλεσμα να μην μπορεί να απορροφήσει το νερό που χρειάζεται. Η ελκώδης κολίτιδα παρουσιάζει μεγάλες ομοιότητες με τη νόσο του </a:t>
            </a:r>
            <a:r>
              <a:rPr lang="el-GR" sz="1700" i="1" u="sng" dirty="0" smtClean="0">
                <a:solidFill>
                  <a:srgbClr val="0070C0"/>
                </a:solidFill>
              </a:rPr>
              <a:t>Crohn,</a:t>
            </a:r>
            <a:r>
              <a:rPr lang="el-GR" sz="1700" dirty="0" smtClean="0"/>
              <a:t> μια άλλη ασθένεια του παχέος εντέρου. Παλαιότερα πίστευαν ότι επρόκειτο για την ίδια ασθένεια. Σήμερα γνωρίζουμε ότι είναι δύο διαφορετικές ασθένειες που ανήκουν στις </a:t>
            </a:r>
            <a:r>
              <a:rPr lang="el-GR" sz="1700" i="1" u="sng" dirty="0" smtClean="0">
                <a:solidFill>
                  <a:srgbClr val="0070C0"/>
                </a:solidFill>
              </a:rPr>
              <a:t>Ιδιοπαθείς Φλεγμονώδεις Νόσους του Εντέρου</a:t>
            </a:r>
            <a:r>
              <a:rPr lang="el-GR" sz="1700" dirty="0" smtClean="0"/>
              <a:t> και παρόλο που έχουν αρκετές ομοιότητες έχουν και αρκετές διαφορές. Η σημαντικότερη διαφορά τους είναι ότι ενώ στην ελκώδη κολίτιδα πάσχει μόνο το παχύ έντερο, στη νόσο του </a:t>
            </a:r>
            <a:r>
              <a:rPr lang="el-GR" sz="1700" i="1" u="sng" dirty="0" smtClean="0">
                <a:solidFill>
                  <a:srgbClr val="0070C0"/>
                </a:solidFill>
              </a:rPr>
              <a:t>Crohn </a:t>
            </a:r>
            <a:r>
              <a:rPr lang="el-GR" sz="1700" dirty="0" smtClean="0"/>
              <a:t>μπορεί να υπάρχουν βλάβες και στο λεπτό έντερο, το στομάχι και στο στόμα.</a:t>
            </a:r>
          </a:p>
          <a:p>
            <a:endParaRPr lang="el-GR" sz="1700" i="1" u="sng" dirty="0">
              <a:solidFill>
                <a:srgbClr val="002060"/>
              </a:solidFill>
              <a:latin typeface="Bookman Old Style" pitchFamily="18" charset="0"/>
            </a:endParaRPr>
          </a:p>
          <a:p>
            <a:endParaRPr lang="el-GR" sz="1700" i="1" u="sng" dirty="0">
              <a:solidFill>
                <a:srgbClr val="002060"/>
              </a:solidFill>
              <a:latin typeface="Bookman Old Style" pitchFamily="18" charset="0"/>
            </a:endParaRPr>
          </a:p>
        </p:txBody>
      </p:sp>
      <p:sp>
        <p:nvSpPr>
          <p:cNvPr id="5" name="2 - Θέση περιεχομένου"/>
          <p:cNvSpPr txBox="1">
            <a:spLocks/>
          </p:cNvSpPr>
          <p:nvPr/>
        </p:nvSpPr>
        <p:spPr>
          <a:xfrm>
            <a:off x="467544" y="4293096"/>
            <a:ext cx="8229600" cy="2448272"/>
          </a:xfrm>
          <a:prstGeom prst="rect">
            <a:avLst/>
          </a:prstGeom>
        </p:spPr>
        <p:txBody>
          <a:bodyPr vert="horz" lIns="91440" tIns="45720" rIns="91440" bIns="45720" numCol="2" rtlCol="0">
            <a:normAutofit lnSpcReduction="10000"/>
          </a:bodyPr>
          <a:lstStyle/>
          <a:p>
            <a:pPr marL="342900" marR="0" lvl="0" indent="-342900" algn="l" defTabSz="914400" rtl="0" eaLnBrk="1" fontAlgn="auto" latinLnBrk="0" hangingPunct="1">
              <a:lnSpc>
                <a:spcPct val="100000"/>
              </a:lnSpc>
              <a:spcBef>
                <a:spcPct val="20000"/>
              </a:spcBef>
              <a:spcAft>
                <a:spcPts val="0"/>
              </a:spcAft>
              <a:buClr>
                <a:srgbClr val="002060"/>
              </a:buClr>
              <a:buSzTx/>
              <a:buFont typeface="Wingdings" pitchFamily="2" charset="2"/>
              <a:buChar char="Ø"/>
              <a:tabLst/>
              <a:defRPr/>
            </a:pPr>
            <a:r>
              <a:rPr kumimoji="0" lang="el-GR" sz="1700" b="0" i="1" u="sng" strike="noStrike" kern="1200" cap="none" spc="0" normalizeH="0" baseline="0" noProof="0" dirty="0" smtClean="0">
                <a:ln>
                  <a:noFill/>
                </a:ln>
                <a:solidFill>
                  <a:srgbClr val="002060"/>
                </a:solidFill>
                <a:effectLst/>
                <a:uLnTx/>
                <a:uFillTx/>
                <a:latin typeface="Bookman Old Style" pitchFamily="18" charset="0"/>
                <a:ea typeface="+mn-ea"/>
                <a:cs typeface="+mn-cs"/>
              </a:rPr>
              <a:t>ΣΥΜΠΤΩΜΑΤΑ:</a:t>
            </a:r>
            <a:r>
              <a:rPr kumimoji="0" lang="el-GR" sz="1700" b="0" i="1" u="none" strike="noStrike" kern="1200" cap="none" spc="0" normalizeH="0" baseline="0" noProof="0" dirty="0" smtClean="0">
                <a:ln>
                  <a:noFill/>
                </a:ln>
                <a:solidFill>
                  <a:srgbClr val="002060"/>
                </a:solidFill>
                <a:effectLst/>
                <a:uLnTx/>
                <a:uFillTx/>
                <a:latin typeface="Bookman Old Style" pitchFamily="18" charset="0"/>
                <a:ea typeface="+mn-ea"/>
                <a:cs typeface="+mn-cs"/>
              </a:rPr>
              <a:t> </a:t>
            </a:r>
          </a:p>
          <a:p>
            <a:pPr marL="342900" marR="0" lvl="0" indent="-342900" algn="l" defTabSz="914400" rtl="0" eaLnBrk="1" fontAlgn="auto" latinLnBrk="0" hangingPunct="1">
              <a:lnSpc>
                <a:spcPct val="100000"/>
              </a:lnSpc>
              <a:spcBef>
                <a:spcPct val="20000"/>
              </a:spcBef>
              <a:spcAft>
                <a:spcPts val="0"/>
              </a:spcAft>
              <a:buClr>
                <a:srgbClr val="002060"/>
              </a:buClr>
              <a:buSzTx/>
              <a:buFont typeface="Wingdings" pitchFamily="2" charset="2"/>
              <a:buChar char="§"/>
              <a:tabLst/>
              <a:defRPr/>
            </a:pPr>
            <a:r>
              <a:rPr kumimoji="0" lang="el-GR" sz="1700" b="0" i="0" u="none" strike="noStrike" kern="1200" cap="none" spc="0" normalizeH="0" baseline="0" noProof="0" dirty="0" smtClean="0">
                <a:ln>
                  <a:noFill/>
                </a:ln>
                <a:solidFill>
                  <a:schemeClr val="tx1"/>
                </a:solidFill>
                <a:effectLst/>
                <a:uLnTx/>
                <a:uFillTx/>
                <a:latin typeface="+mn-lt"/>
                <a:ea typeface="+mn-ea"/>
                <a:cs typeface="+mn-cs"/>
              </a:rPr>
              <a:t>Πόνος στην κοιλιακή χώρα.</a:t>
            </a:r>
          </a:p>
          <a:p>
            <a:pPr marL="342900" marR="0" lvl="0" indent="-342900" algn="l" defTabSz="914400" rtl="0" eaLnBrk="1" fontAlgn="auto" latinLnBrk="0" hangingPunct="1">
              <a:lnSpc>
                <a:spcPct val="100000"/>
              </a:lnSpc>
              <a:spcBef>
                <a:spcPct val="20000"/>
              </a:spcBef>
              <a:spcAft>
                <a:spcPts val="0"/>
              </a:spcAft>
              <a:buClr>
                <a:srgbClr val="002060"/>
              </a:buClr>
              <a:buSzTx/>
              <a:buFont typeface="Wingdings" pitchFamily="2" charset="2"/>
              <a:buChar char="§"/>
              <a:tabLst/>
              <a:defRPr/>
            </a:pPr>
            <a:r>
              <a:rPr kumimoji="0" lang="el-GR" sz="1700" b="0" i="0" u="none" strike="noStrike" kern="1200" cap="none" spc="0" normalizeH="0" baseline="0" noProof="0" dirty="0" smtClean="0">
                <a:ln>
                  <a:noFill/>
                </a:ln>
                <a:solidFill>
                  <a:schemeClr val="tx1"/>
                </a:solidFill>
                <a:effectLst/>
                <a:uLnTx/>
                <a:uFillTx/>
                <a:latin typeface="+mn-lt"/>
                <a:ea typeface="+mn-ea"/>
                <a:cs typeface="+mn-cs"/>
              </a:rPr>
              <a:t>Διάρροια με παρουσία αίματος.</a:t>
            </a:r>
          </a:p>
          <a:p>
            <a:pPr marL="342900" marR="0" lvl="0" indent="-342900" algn="l" defTabSz="914400" rtl="0" eaLnBrk="1" fontAlgn="auto" latinLnBrk="0" hangingPunct="1">
              <a:lnSpc>
                <a:spcPct val="100000"/>
              </a:lnSpc>
              <a:spcBef>
                <a:spcPct val="20000"/>
              </a:spcBef>
              <a:spcAft>
                <a:spcPts val="0"/>
              </a:spcAft>
              <a:buClr>
                <a:srgbClr val="002060"/>
              </a:buClr>
              <a:buSzTx/>
              <a:buFont typeface="Wingdings" pitchFamily="2" charset="2"/>
              <a:buChar char="§"/>
              <a:tabLst/>
              <a:defRPr/>
            </a:pPr>
            <a:r>
              <a:rPr kumimoji="0" lang="el-GR" sz="1700" b="0" i="0" u="none" strike="noStrike" kern="1200" cap="none" spc="0" normalizeH="0" baseline="0" noProof="0" dirty="0" smtClean="0">
                <a:ln>
                  <a:noFill/>
                </a:ln>
                <a:solidFill>
                  <a:schemeClr val="tx1"/>
                </a:solidFill>
                <a:effectLst/>
                <a:uLnTx/>
                <a:uFillTx/>
                <a:latin typeface="+mn-lt"/>
                <a:ea typeface="+mn-ea"/>
                <a:cs typeface="+mn-cs"/>
              </a:rPr>
              <a:t>Αναιμία.</a:t>
            </a:r>
          </a:p>
          <a:p>
            <a:pPr marL="342900" marR="0" lvl="0" indent="-342900" algn="l" defTabSz="914400" rtl="0" eaLnBrk="1" fontAlgn="auto" latinLnBrk="0" hangingPunct="1">
              <a:lnSpc>
                <a:spcPct val="100000"/>
              </a:lnSpc>
              <a:spcBef>
                <a:spcPct val="20000"/>
              </a:spcBef>
              <a:spcAft>
                <a:spcPts val="0"/>
              </a:spcAft>
              <a:buClr>
                <a:srgbClr val="002060"/>
              </a:buClr>
              <a:buSzTx/>
              <a:buFont typeface="Wingdings" pitchFamily="2" charset="2"/>
              <a:buChar char="§"/>
              <a:tabLst/>
              <a:defRPr/>
            </a:pPr>
            <a:r>
              <a:rPr kumimoji="0" lang="el-GR" sz="1700" b="0" i="0" u="none" strike="noStrike" kern="1200" cap="none" spc="0" normalizeH="0" baseline="0" noProof="0" dirty="0" smtClean="0">
                <a:ln>
                  <a:noFill/>
                </a:ln>
                <a:solidFill>
                  <a:schemeClr val="tx1"/>
                </a:solidFill>
                <a:effectLst/>
                <a:uLnTx/>
                <a:uFillTx/>
                <a:latin typeface="+mn-lt"/>
                <a:ea typeface="+mn-ea"/>
                <a:cs typeface="+mn-cs"/>
              </a:rPr>
              <a:t>Κούραση.</a:t>
            </a:r>
          </a:p>
          <a:p>
            <a:pPr marL="342900" marR="0" lvl="0" indent="-342900" algn="l" defTabSz="914400" rtl="0" eaLnBrk="1" fontAlgn="auto" latinLnBrk="0" hangingPunct="1">
              <a:lnSpc>
                <a:spcPct val="100000"/>
              </a:lnSpc>
              <a:spcBef>
                <a:spcPct val="20000"/>
              </a:spcBef>
              <a:spcAft>
                <a:spcPts val="0"/>
              </a:spcAft>
              <a:buClr>
                <a:srgbClr val="002060"/>
              </a:buClr>
              <a:buSzTx/>
              <a:buFont typeface="Wingdings" pitchFamily="2" charset="2"/>
              <a:buChar char="§"/>
              <a:tabLst/>
              <a:defRPr/>
            </a:pPr>
            <a:r>
              <a:rPr kumimoji="0" lang="el-GR" sz="1700" b="0" i="0" u="none" strike="noStrike" kern="1200" cap="none" spc="0" normalizeH="0" baseline="0" noProof="0" dirty="0" smtClean="0">
                <a:ln>
                  <a:noFill/>
                </a:ln>
                <a:solidFill>
                  <a:schemeClr val="tx1"/>
                </a:solidFill>
                <a:effectLst/>
                <a:uLnTx/>
                <a:uFillTx/>
                <a:latin typeface="+mn-lt"/>
                <a:ea typeface="+mn-ea"/>
                <a:cs typeface="+mn-cs"/>
              </a:rPr>
              <a:t>Απώλεια βάρους.</a:t>
            </a:r>
          </a:p>
          <a:p>
            <a:pPr marL="342900" marR="0" lvl="0" indent="-342900" algn="l" defTabSz="914400" rtl="0" eaLnBrk="1" fontAlgn="auto" latinLnBrk="0" hangingPunct="1">
              <a:lnSpc>
                <a:spcPct val="100000"/>
              </a:lnSpc>
              <a:spcBef>
                <a:spcPct val="20000"/>
              </a:spcBef>
              <a:spcAft>
                <a:spcPts val="0"/>
              </a:spcAft>
              <a:buClr>
                <a:srgbClr val="002060"/>
              </a:buClr>
              <a:buSzTx/>
              <a:buFont typeface="Wingdings" pitchFamily="2" charset="2"/>
              <a:buChar char="§"/>
              <a:tabLst/>
              <a:defRPr/>
            </a:pPr>
            <a:r>
              <a:rPr kumimoji="0" lang="el-GR" sz="1700" b="0" i="0" u="none" strike="noStrike" kern="1200" cap="none" spc="0" normalizeH="0" baseline="0" noProof="0" dirty="0" smtClean="0">
                <a:ln>
                  <a:noFill/>
                </a:ln>
                <a:solidFill>
                  <a:schemeClr val="tx1"/>
                </a:solidFill>
                <a:effectLst/>
                <a:uLnTx/>
                <a:uFillTx/>
                <a:latin typeface="+mn-lt"/>
                <a:ea typeface="+mn-ea"/>
                <a:cs typeface="+mn-cs"/>
              </a:rPr>
              <a:t>Ανορεξία.</a:t>
            </a:r>
          </a:p>
          <a:p>
            <a:pPr marL="342900" marR="0" lvl="0" indent="-342900" algn="l" defTabSz="914400" rtl="0" eaLnBrk="1" fontAlgn="auto" latinLnBrk="0" hangingPunct="1">
              <a:lnSpc>
                <a:spcPct val="100000"/>
              </a:lnSpc>
              <a:spcBef>
                <a:spcPct val="20000"/>
              </a:spcBef>
              <a:spcAft>
                <a:spcPts val="0"/>
              </a:spcAft>
              <a:buClr>
                <a:srgbClr val="002060"/>
              </a:buClr>
              <a:buSzTx/>
              <a:buFont typeface="Wingdings" pitchFamily="2" charset="2"/>
              <a:buChar char="§"/>
              <a:tabLst/>
              <a:defRPr/>
            </a:pPr>
            <a:endParaRPr kumimoji="0" lang="el-GR" sz="17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
                <a:srgbClr val="002060"/>
              </a:buClr>
              <a:buSzTx/>
              <a:buFont typeface="Wingdings" pitchFamily="2" charset="2"/>
              <a:buChar char="§"/>
              <a:tabLst/>
              <a:defRPr/>
            </a:pPr>
            <a:endParaRPr kumimoji="0" lang="el-GR" sz="17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
                <a:srgbClr val="002060"/>
              </a:buClr>
              <a:buSzTx/>
              <a:buFont typeface="Wingdings" pitchFamily="2" charset="2"/>
              <a:buChar char="§"/>
              <a:tabLst/>
              <a:defRPr/>
            </a:pPr>
            <a:r>
              <a:rPr kumimoji="0" lang="el-GR" sz="1700" b="0" i="0" u="none" strike="noStrike" kern="1200" cap="none" spc="0" normalizeH="0" baseline="0" noProof="0" dirty="0" smtClean="0">
                <a:ln>
                  <a:noFill/>
                </a:ln>
                <a:solidFill>
                  <a:schemeClr val="tx1"/>
                </a:solidFill>
                <a:effectLst/>
                <a:uLnTx/>
                <a:uFillTx/>
                <a:latin typeface="+mn-lt"/>
                <a:ea typeface="+mn-ea"/>
                <a:cs typeface="+mn-cs"/>
              </a:rPr>
              <a:t>Απώλεια αίματος από τον πρωκτό.</a:t>
            </a:r>
          </a:p>
          <a:p>
            <a:pPr marL="342900" marR="0" lvl="0" indent="-342900" algn="l" defTabSz="914400" rtl="0" eaLnBrk="1" fontAlgn="auto" latinLnBrk="0" hangingPunct="1">
              <a:lnSpc>
                <a:spcPct val="100000"/>
              </a:lnSpc>
              <a:spcBef>
                <a:spcPct val="20000"/>
              </a:spcBef>
              <a:spcAft>
                <a:spcPts val="0"/>
              </a:spcAft>
              <a:buClr>
                <a:srgbClr val="002060"/>
              </a:buClr>
              <a:buSzTx/>
              <a:buFont typeface="Wingdings" pitchFamily="2" charset="2"/>
              <a:buChar char="§"/>
              <a:tabLst/>
              <a:defRPr/>
            </a:pPr>
            <a:r>
              <a:rPr kumimoji="0" lang="el-GR" sz="1700" b="0" i="0" u="none" strike="noStrike" kern="1200" cap="none" spc="0" normalizeH="0" baseline="0" noProof="0" dirty="0" smtClean="0">
                <a:ln>
                  <a:noFill/>
                </a:ln>
                <a:solidFill>
                  <a:schemeClr val="tx1"/>
                </a:solidFill>
                <a:effectLst/>
                <a:uLnTx/>
                <a:uFillTx/>
                <a:latin typeface="+mn-lt"/>
                <a:ea typeface="+mn-ea"/>
                <a:cs typeface="+mn-cs"/>
              </a:rPr>
              <a:t>Απώλεια υγρών του σώματος και θρεπτικών ουσιών.</a:t>
            </a:r>
          </a:p>
          <a:p>
            <a:pPr marL="342900" marR="0" lvl="0" indent="-342900" algn="l" defTabSz="914400" rtl="0" eaLnBrk="1" fontAlgn="auto" latinLnBrk="0" hangingPunct="1">
              <a:lnSpc>
                <a:spcPct val="100000"/>
              </a:lnSpc>
              <a:spcBef>
                <a:spcPct val="20000"/>
              </a:spcBef>
              <a:spcAft>
                <a:spcPts val="0"/>
              </a:spcAft>
              <a:buClr>
                <a:srgbClr val="002060"/>
              </a:buClr>
              <a:buSzTx/>
              <a:buFont typeface="Wingdings" pitchFamily="2" charset="2"/>
              <a:buChar char="§"/>
              <a:tabLst/>
              <a:defRPr/>
            </a:pPr>
            <a:r>
              <a:rPr kumimoji="0" lang="el-GR" sz="1700" b="0" i="0" u="none" strike="noStrike" kern="1200" cap="none" spc="0" normalizeH="0" baseline="0" noProof="0" dirty="0" smtClean="0">
                <a:ln>
                  <a:noFill/>
                </a:ln>
                <a:solidFill>
                  <a:schemeClr val="tx1"/>
                </a:solidFill>
                <a:effectLst/>
                <a:uLnTx/>
                <a:uFillTx/>
                <a:latin typeface="+mn-lt"/>
                <a:ea typeface="+mn-ea"/>
                <a:cs typeface="+mn-cs"/>
              </a:rPr>
              <a:t>Δερματικές αλλοιώσεις.</a:t>
            </a:r>
          </a:p>
          <a:p>
            <a:pPr marL="342900" marR="0" lvl="0" indent="-342900" algn="l" defTabSz="914400" rtl="0" eaLnBrk="1" fontAlgn="auto" latinLnBrk="0" hangingPunct="1">
              <a:lnSpc>
                <a:spcPct val="100000"/>
              </a:lnSpc>
              <a:spcBef>
                <a:spcPct val="20000"/>
              </a:spcBef>
              <a:spcAft>
                <a:spcPts val="0"/>
              </a:spcAft>
              <a:buClr>
                <a:srgbClr val="002060"/>
              </a:buClr>
              <a:buSzTx/>
              <a:buFont typeface="Wingdings" pitchFamily="2" charset="2"/>
              <a:buChar char="§"/>
              <a:tabLst/>
              <a:defRPr/>
            </a:pPr>
            <a:r>
              <a:rPr kumimoji="0" lang="el-GR" sz="1700" b="0" i="0" u="none" strike="noStrike" kern="1200" cap="none" spc="0" normalizeH="0" baseline="0" noProof="0" dirty="0" smtClean="0">
                <a:ln>
                  <a:noFill/>
                </a:ln>
                <a:solidFill>
                  <a:schemeClr val="tx1"/>
                </a:solidFill>
                <a:effectLst/>
                <a:uLnTx/>
                <a:uFillTx/>
                <a:latin typeface="+mn-lt"/>
                <a:ea typeface="+mn-ea"/>
                <a:cs typeface="+mn-cs"/>
              </a:rPr>
              <a:t>Πόνοι στις αρθρώσεις.</a:t>
            </a:r>
          </a:p>
          <a:p>
            <a:pPr marL="342900" lvl="0" indent="-342900">
              <a:spcBef>
                <a:spcPct val="20000"/>
              </a:spcBef>
              <a:buClr>
                <a:srgbClr val="002060"/>
              </a:buClr>
              <a:buFont typeface="Wingdings" pitchFamily="2" charset="2"/>
              <a:buChar char="§"/>
            </a:pPr>
            <a:r>
              <a:rPr lang="el-GR" sz="1700" dirty="0" smtClean="0"/>
              <a:t>Στα παιδιά μπορεί να παρουσιαστεί πρόβλημα με την ανάπτυξή τους</a:t>
            </a:r>
            <a:endParaRPr kumimoji="0" lang="el-GR" sz="17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67544" y="1052736"/>
            <a:ext cx="8229600" cy="5472608"/>
          </a:xfrm>
        </p:spPr>
        <p:txBody>
          <a:bodyPr>
            <a:noAutofit/>
          </a:bodyPr>
          <a:lstStyle/>
          <a:p>
            <a:pPr>
              <a:buClr>
                <a:srgbClr val="002060"/>
              </a:buClr>
              <a:buFont typeface="Wingdings" pitchFamily="2" charset="2"/>
              <a:buChar char="Ø"/>
            </a:pPr>
            <a:r>
              <a:rPr lang="el-GR" sz="1900" i="1" u="sng" dirty="0" smtClean="0">
                <a:solidFill>
                  <a:srgbClr val="002060"/>
                </a:solidFill>
                <a:latin typeface="Bookman Old Style" pitchFamily="18" charset="0"/>
              </a:rPr>
              <a:t>ΑΙΤΙΑ:</a:t>
            </a:r>
            <a:r>
              <a:rPr lang="el-GR" sz="1900" i="1" dirty="0" smtClean="0">
                <a:solidFill>
                  <a:srgbClr val="002060"/>
                </a:solidFill>
                <a:latin typeface="Bookman Old Style" pitchFamily="18" charset="0"/>
              </a:rPr>
              <a:t> (</a:t>
            </a:r>
            <a:r>
              <a:rPr lang="el-GR" sz="1900" dirty="0" smtClean="0"/>
              <a:t>Αν και η ακριβής αιτία της ελκώδους κολίτιδας παραμένει άγνωστη έχουν προταθεί αρκετές αιτίες. Οι γενετικοί παράγοντες που μπορούν να βοηθήσουν στην αιτιολογία της ασθένειας είναι οι εξής:</a:t>
            </a:r>
            <a:r>
              <a:rPr lang="el-GR" sz="1900" dirty="0" smtClean="0">
                <a:solidFill>
                  <a:srgbClr val="002060"/>
                </a:solidFill>
              </a:rPr>
              <a:t>)</a:t>
            </a:r>
          </a:p>
          <a:p>
            <a:pPr marL="342900" indent="-342900">
              <a:buClr>
                <a:srgbClr val="0070C0"/>
              </a:buClr>
              <a:buFont typeface="Wingdings" pitchFamily="2" charset="2"/>
              <a:buChar char="ü"/>
            </a:pPr>
            <a:r>
              <a:rPr lang="el-GR" sz="1900" i="1" u="sng" dirty="0" smtClean="0">
                <a:solidFill>
                  <a:srgbClr val="0070C0"/>
                </a:solidFill>
              </a:rPr>
              <a:t>Συνυπολογισμός της ελκώδους κολίτιδας σε οικογένειες.</a:t>
            </a:r>
          </a:p>
          <a:p>
            <a:pPr marL="342900" indent="-342900">
              <a:buClr>
                <a:srgbClr val="0070C0"/>
              </a:buClr>
              <a:buFont typeface="Wingdings" pitchFamily="2" charset="2"/>
              <a:buChar char="ü"/>
            </a:pPr>
            <a:r>
              <a:rPr lang="el-GR" sz="1900" i="1" u="sng" dirty="0" smtClean="0">
                <a:solidFill>
                  <a:srgbClr val="0070C0"/>
                </a:solidFill>
              </a:rPr>
              <a:t>Πανομοιότυπα δίδυμα με ποσοστό αντιστοιχίας 10% και διζυγωτικά δίδυμα με ποσοστό αντιστοιχίας 3%.</a:t>
            </a:r>
          </a:p>
          <a:p>
            <a:pPr marL="342900" indent="-342900">
              <a:buClr>
                <a:srgbClr val="0070C0"/>
              </a:buClr>
              <a:buFont typeface="Wingdings" pitchFamily="2" charset="2"/>
              <a:buChar char="ü"/>
            </a:pPr>
            <a:r>
              <a:rPr lang="el-GR" sz="1900" i="1" u="sng" dirty="0" smtClean="0">
                <a:solidFill>
                  <a:srgbClr val="0070C0"/>
                </a:solidFill>
              </a:rPr>
              <a:t>Εθνικές διαφορές στη συχνότητα εμφάνισης γενετικών δεικτών και συνδέσμων</a:t>
            </a:r>
          </a:p>
          <a:p>
            <a:pPr marL="342900" indent="-342900">
              <a:buClr>
                <a:srgbClr val="0070C0"/>
              </a:buClr>
              <a:buFont typeface="Wingdings" pitchFamily="2" charset="2"/>
              <a:buChar char="ü"/>
            </a:pPr>
            <a:r>
              <a:rPr lang="el-GR" sz="1900" i="1" u="sng" dirty="0" smtClean="0">
                <a:solidFill>
                  <a:srgbClr val="0070C0"/>
                </a:solidFill>
              </a:rPr>
              <a:t>Διατροφή:</a:t>
            </a:r>
            <a:r>
              <a:rPr lang="el-GR" sz="1900" i="1" dirty="0" smtClean="0">
                <a:solidFill>
                  <a:srgbClr val="0070C0"/>
                </a:solidFill>
              </a:rPr>
              <a:t> </a:t>
            </a:r>
            <a:r>
              <a:rPr lang="el-GR" sz="1900" i="1" dirty="0" smtClean="0">
                <a:solidFill>
                  <a:schemeClr val="tx2">
                    <a:lumMod val="50000"/>
                  </a:schemeClr>
                </a:solidFill>
              </a:rPr>
              <a:t>Μία διατροφή χαμηλή σε φυτικές ίνες μπορεί να επηρεάσει τη συχνότητα της ελκώδους κολίτιδας.</a:t>
            </a:r>
          </a:p>
          <a:p>
            <a:pPr marL="342900" indent="-342900">
              <a:buClr>
                <a:srgbClr val="0070C0"/>
              </a:buClr>
              <a:buFont typeface="Wingdings" pitchFamily="2" charset="2"/>
              <a:buChar char="ü"/>
            </a:pPr>
            <a:r>
              <a:rPr lang="el-GR" sz="1900" i="1" u="sng" dirty="0" smtClean="0">
                <a:solidFill>
                  <a:srgbClr val="0070C0"/>
                </a:solidFill>
              </a:rPr>
              <a:t>Θηλασμός:</a:t>
            </a:r>
            <a:r>
              <a:rPr lang="el-GR" sz="1900" i="1" dirty="0" smtClean="0">
                <a:solidFill>
                  <a:srgbClr val="0070C0"/>
                </a:solidFill>
              </a:rPr>
              <a:t> </a:t>
            </a:r>
            <a:r>
              <a:rPr lang="el-GR" sz="1900" i="1" dirty="0" smtClean="0">
                <a:solidFill>
                  <a:schemeClr val="tx2">
                    <a:lumMod val="50000"/>
                  </a:schemeClr>
                </a:solidFill>
              </a:rPr>
              <a:t>Υπάρχουν αντικρουόμενες αναφορές για την προστασία του θηλασμού στην ανάπτυξη της φλεγμονώδους νόσου του εντέρου.</a:t>
            </a:r>
          </a:p>
          <a:p>
            <a:pPr marL="342900" indent="-342900">
              <a:buClr>
                <a:srgbClr val="0070C0"/>
              </a:buClr>
              <a:buFont typeface="Wingdings" pitchFamily="2" charset="2"/>
              <a:buChar char="ü"/>
            </a:pPr>
            <a:r>
              <a:rPr lang="el-GR" sz="1900" i="1" u="sng" dirty="0" smtClean="0">
                <a:solidFill>
                  <a:srgbClr val="0070C0"/>
                </a:solidFill>
              </a:rPr>
              <a:t>Κληρονομικότητα:</a:t>
            </a:r>
            <a:r>
              <a:rPr lang="el-GR" sz="1900" i="1" dirty="0" smtClean="0">
                <a:solidFill>
                  <a:srgbClr val="0070C0"/>
                </a:solidFill>
              </a:rPr>
              <a:t> </a:t>
            </a:r>
            <a:r>
              <a:rPr lang="el-GR" sz="1900" i="1" dirty="0" smtClean="0">
                <a:solidFill>
                  <a:schemeClr val="tx2">
                    <a:lumMod val="50000"/>
                  </a:schemeClr>
                </a:solidFill>
              </a:rPr>
              <a:t>Παρόλο που η ελκώδης κολίτιδα δεν είναι μία καθαρά κληρονομική έχει μία κληρονομική προδιάθεση αφού εμφανίζεται συχνότερα σε άτομα της ίδιας οικογένειας και ειδικά σε δίδυμα αδέρφια.</a:t>
            </a:r>
          </a:p>
          <a:p>
            <a:pPr marL="342900" indent="-342900">
              <a:buClr>
                <a:srgbClr val="0070C0"/>
              </a:buClr>
              <a:buFont typeface="Wingdings" pitchFamily="2" charset="2"/>
              <a:buChar char="ü"/>
            </a:pPr>
            <a:r>
              <a:rPr lang="el-GR" sz="1900" i="1" u="sng" dirty="0" smtClean="0">
                <a:solidFill>
                  <a:srgbClr val="0070C0"/>
                </a:solidFill>
              </a:rPr>
              <a:t>Αυτοάνοση Αιτία:</a:t>
            </a:r>
            <a:r>
              <a:rPr lang="el-GR" sz="1900" i="1" dirty="0" smtClean="0">
                <a:solidFill>
                  <a:srgbClr val="0070C0"/>
                </a:solidFill>
              </a:rPr>
              <a:t> </a:t>
            </a:r>
            <a:r>
              <a:rPr lang="el-GR" sz="1900" dirty="0" smtClean="0">
                <a:solidFill>
                  <a:schemeClr val="tx2">
                    <a:lumMod val="50000"/>
                  </a:schemeClr>
                </a:solidFill>
              </a:rPr>
              <a:t>Ορισμένες πηγές κατατάσσουν την ελκώδη κολίτιδα ως μία αυτοάνοση ασθένεια, μία ασθένεια στην οποία το ανοσοποιητικό σύστημα δυσλειτουργεί.</a:t>
            </a:r>
            <a:endParaRPr lang="el-GR" sz="1900" i="1" dirty="0" smtClean="0">
              <a:solidFill>
                <a:schemeClr val="tx2">
                  <a:lumMod val="5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179512" y="764704"/>
            <a:ext cx="8784976" cy="5904656"/>
          </a:xfrm>
        </p:spPr>
        <p:txBody>
          <a:bodyPr numCol="1">
            <a:normAutofit/>
          </a:bodyPr>
          <a:lstStyle/>
          <a:p>
            <a:pPr>
              <a:buClr>
                <a:srgbClr val="002060"/>
              </a:buClr>
              <a:buFont typeface="Wingdings" pitchFamily="2" charset="2"/>
              <a:buChar char="Ø"/>
            </a:pPr>
            <a:r>
              <a:rPr lang="el-GR" sz="2000" i="1" u="sng" dirty="0" smtClean="0">
                <a:solidFill>
                  <a:srgbClr val="002060"/>
                </a:solidFill>
                <a:latin typeface="Bookman Old Style" pitchFamily="18" charset="0"/>
              </a:rPr>
              <a:t>ΔΙΑΓΝΩΣΗ:</a:t>
            </a:r>
            <a:r>
              <a:rPr lang="en-US" sz="2000" dirty="0" smtClean="0">
                <a:latin typeface="Bookman Old Style" pitchFamily="18" charset="0"/>
              </a:rPr>
              <a:t> </a:t>
            </a:r>
            <a:r>
              <a:rPr lang="el-GR" sz="2000" dirty="0" smtClean="0"/>
              <a:t>Η διάγνωση και η εκτίμηση της σοβαρότητας της νόσου γίνεται μέσω κλινικών, ενδοσκοπικών, ιστολογικών και εργαστηριακών εξετάσεων. Η ανάλυση αίματος μπορεί να δείξει εάν υπάρχει αναιμία , η οποία μπορεί να προκύψει λόγω αιμορραγίας στο παχύ έντερο. Επίσης μπορεί να δείξει την αύξηση των λευκών αιμοσφαιρίων τα οποία είναι δείκτης φλεγμονής στον οργανισμό και η ελκώδης κολίτιδα συνοδεύεται από φλεγμονή. Η ανάλυση κοπράνων μπορεί να δείξει και αυτή την αύξηση των λευκών αιμοσφαιρίων όπως επίσης και την ύπαρξη αίματος λόγω αιμορραγίας ή ακόμα μόλυνση του παχέος εντέρου λόγω βακτηριδίων, ιών ή παρασίτων </a:t>
            </a:r>
            <a:r>
              <a:rPr lang="en-US" sz="2000" dirty="0" smtClean="0"/>
              <a:t>. </a:t>
            </a:r>
            <a:r>
              <a:rPr lang="el-GR" sz="2000" dirty="0" smtClean="0"/>
              <a:t>Η καταλληλότερη εξέταση για τη διάγνωση της νόσου είναι η </a:t>
            </a:r>
            <a:r>
              <a:rPr lang="el-GR" sz="2000" i="1" u="sng" dirty="0" smtClean="0">
                <a:solidFill>
                  <a:srgbClr val="C00000"/>
                </a:solidFill>
              </a:rPr>
              <a:t>Κολονοσκόπηση</a:t>
            </a:r>
            <a:r>
              <a:rPr lang="el-GR" sz="2000" dirty="0" smtClean="0"/>
              <a:t> η </a:t>
            </a:r>
            <a:r>
              <a:rPr lang="el-GR" sz="2000" i="1" u="sng" dirty="0" smtClean="0">
                <a:solidFill>
                  <a:srgbClr val="C00000"/>
                </a:solidFill>
              </a:rPr>
              <a:t>Σιγμοειδοσκόπηση</a:t>
            </a:r>
            <a:r>
              <a:rPr lang="el-GR" sz="2000" dirty="0" smtClean="0"/>
              <a:t>.</a:t>
            </a:r>
            <a:endParaRPr lang="en-US" sz="2000" dirty="0" smtClean="0"/>
          </a:p>
          <a:p>
            <a:pPr>
              <a:buClr>
                <a:srgbClr val="002060"/>
              </a:buClr>
              <a:buFont typeface="Wingdings" pitchFamily="2" charset="2"/>
              <a:buChar char="Ø"/>
            </a:pPr>
            <a:r>
              <a:rPr lang="el-GR" sz="2000" i="1" u="sng" dirty="0" smtClean="0">
                <a:solidFill>
                  <a:schemeClr val="tx2">
                    <a:lumMod val="50000"/>
                  </a:schemeClr>
                </a:solidFill>
              </a:rPr>
              <a:t>Ιστολογικά η ελκώδης κολίτιδα κατατάσσεται στα ακόλουθα στάδια:</a:t>
            </a:r>
          </a:p>
          <a:p>
            <a:pPr>
              <a:buClr>
                <a:srgbClr val="0070C0"/>
              </a:buClr>
              <a:buFont typeface="Wingdings" pitchFamily="2" charset="2"/>
              <a:buChar char="ü"/>
            </a:pPr>
            <a:r>
              <a:rPr lang="el-GR" sz="2000" i="1" u="sng" dirty="0" smtClean="0">
                <a:solidFill>
                  <a:srgbClr val="0070C0"/>
                </a:solidFill>
              </a:rPr>
              <a:t>Στάδιο 1:</a:t>
            </a:r>
            <a:r>
              <a:rPr lang="el-GR" sz="2000" dirty="0" smtClean="0"/>
              <a:t> Απουσία σημαντικής φλεγμονής, πλήρης απουσία αποστήματος στο επιθήλιο. Ο ασθενής δεν πάσχει.</a:t>
            </a:r>
          </a:p>
          <a:p>
            <a:pPr>
              <a:buClr>
                <a:srgbClr val="0070C0"/>
              </a:buClr>
              <a:buFont typeface="Wingdings" pitchFamily="2" charset="2"/>
              <a:buChar char="ü"/>
            </a:pPr>
            <a:r>
              <a:rPr lang="el-GR" sz="2000" i="1" u="sng" dirty="0" smtClean="0">
                <a:solidFill>
                  <a:srgbClr val="0070C0"/>
                </a:solidFill>
              </a:rPr>
              <a:t>Στάδιο 2:</a:t>
            </a:r>
            <a:r>
              <a:rPr lang="en-US" sz="2000" i="1" dirty="0" smtClean="0">
                <a:solidFill>
                  <a:srgbClr val="0070C0"/>
                </a:solidFill>
              </a:rPr>
              <a:t> </a:t>
            </a:r>
            <a:r>
              <a:rPr lang="el-GR" sz="2000" i="1" dirty="0" smtClean="0">
                <a:solidFill>
                  <a:srgbClr val="0070C0"/>
                </a:solidFill>
              </a:rPr>
              <a:t> </a:t>
            </a:r>
            <a:r>
              <a:rPr lang="el-GR" sz="2000" dirty="0" smtClean="0"/>
              <a:t>Ήπια ως μέτρια φλεγμονή, οίδημα, υπεραιμία, αλλά το επιθήλιο άθικτο.</a:t>
            </a:r>
          </a:p>
          <a:p>
            <a:pPr>
              <a:buClr>
                <a:srgbClr val="0070C0"/>
              </a:buClr>
              <a:buFont typeface="Wingdings" pitchFamily="2" charset="2"/>
              <a:buChar char="ü"/>
            </a:pPr>
            <a:r>
              <a:rPr lang="el-GR" sz="2000" i="1" u="sng" dirty="0" smtClean="0">
                <a:solidFill>
                  <a:srgbClr val="0070C0"/>
                </a:solidFill>
              </a:rPr>
              <a:t>Στάδιο 3:</a:t>
            </a:r>
            <a:r>
              <a:rPr lang="el-GR" sz="2000" dirty="0" smtClean="0"/>
              <a:t> Αποστήματα στις κρύπτες, έλκη στο επιθήλιο, πυώδες εξίδρωμα </a:t>
            </a:r>
          </a:p>
          <a:p>
            <a:endParaRPr lang="el-GR" sz="1700" dirty="0">
              <a:latin typeface="Bookman Old Style" pitchFamily="18" charset="0"/>
            </a:endParaRPr>
          </a:p>
        </p:txBody>
      </p:sp>
      <p:sp>
        <p:nvSpPr>
          <p:cNvPr id="4" name="3 - Ορθογώνιο"/>
          <p:cNvSpPr/>
          <p:nvPr/>
        </p:nvSpPr>
        <p:spPr>
          <a:xfrm>
            <a:off x="467544" y="4221088"/>
            <a:ext cx="8280920" cy="353943"/>
          </a:xfrm>
          <a:prstGeom prst="rect">
            <a:avLst/>
          </a:prstGeom>
        </p:spPr>
        <p:txBody>
          <a:bodyPr wrap="square">
            <a:spAutoFit/>
          </a:bodyPr>
          <a:lstStyle/>
          <a:p>
            <a:pPr>
              <a:buClr>
                <a:srgbClr val="002060"/>
              </a:buClr>
              <a:buFont typeface="Wingdings" pitchFamily="2" charset="2"/>
              <a:buChar char="Ø"/>
            </a:pPr>
            <a:r>
              <a:rPr lang="el-GR" sz="1700" i="1" dirty="0" smtClean="0">
                <a:solidFill>
                  <a:srgbClr val="002060"/>
                </a:solidFill>
                <a:latin typeface="Bookman Old Style" pitchFamily="18" charset="0"/>
              </a:rPr>
              <a:t>  </a:t>
            </a:r>
            <a:endParaRPr lang="el-GR" sz="1700" dirty="0">
              <a:latin typeface="Bookman Old Style"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2400" i="1" u="sng" dirty="0" smtClean="0">
                <a:solidFill>
                  <a:srgbClr val="002060"/>
                </a:solidFill>
                <a:latin typeface="Bookman Old Style" pitchFamily="18" charset="0"/>
              </a:rPr>
              <a:t>ΘΕΡΑΠΕΙΑ</a:t>
            </a:r>
            <a:endParaRPr lang="el-GR" sz="2400" dirty="0"/>
          </a:p>
        </p:txBody>
      </p:sp>
      <p:sp>
        <p:nvSpPr>
          <p:cNvPr id="3" name="2 - Θέση περιεχομένου"/>
          <p:cNvSpPr>
            <a:spLocks noGrp="1"/>
          </p:cNvSpPr>
          <p:nvPr>
            <p:ph idx="1"/>
          </p:nvPr>
        </p:nvSpPr>
        <p:spPr/>
        <p:txBody>
          <a:bodyPr>
            <a:normAutofit fontScale="85000" lnSpcReduction="10000"/>
          </a:bodyPr>
          <a:lstStyle/>
          <a:p>
            <a:r>
              <a:rPr lang="el-GR" sz="2800" dirty="0" smtClean="0">
                <a:latin typeface="Bookman Old Style" pitchFamily="18" charset="0"/>
              </a:rPr>
              <a:t>Η </a:t>
            </a:r>
            <a:r>
              <a:rPr lang="el-GR" sz="2800" dirty="0" smtClean="0">
                <a:latin typeface="Bookman Old Style" pitchFamily="18" charset="0"/>
              </a:rPr>
              <a:t>θεραπεία για την ελκώδη κολίτιδα εξαρτάται από τη σοβαρότητα της ασθένειας και κάθε ασθενής μπορεί να τη βιώσει διαφορετικά. Οι περισσότεροι ασθενείς ακολουθούν φαρμακευτική αγωγή. Σε σοβαρές περιπτώσεις, ένας ασθενής μπορεί να χρειαστεί εγχείριση για την απομάκρυνση του άρρωστου κόλον. Η εγχείριση είναι η μόνη θεραπεία για την ελκώδη κολίτιδα</a:t>
            </a:r>
            <a:r>
              <a:rPr lang="en-US" sz="2800" dirty="0" smtClean="0">
                <a:latin typeface="Bookman Old Style" pitchFamily="18" charset="0"/>
              </a:rPr>
              <a:t>.</a:t>
            </a:r>
            <a:r>
              <a:rPr lang="el-GR" sz="2800" dirty="0" smtClean="0">
                <a:latin typeface="Bookman Old Style" pitchFamily="18" charset="0"/>
              </a:rPr>
              <a:t> Κάθε άνθρωπος βιώνει διαφορετικά τη νόσο, οπότε η θεραπεία προσαρμόζεται εξατομικευμένα. Η συναισθηματική και ψυχολογική κατάσταση παίζουν σημαντικό ρόλο για τη θεραπεία. Στόχος της θεραπείας είναι η διατήρηση της νόσου σε ύφεση και χωρίς συμπτώματα.</a:t>
            </a:r>
            <a:endParaRPr lang="el-G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67544" y="2564904"/>
            <a:ext cx="8229600" cy="2232248"/>
          </a:xfrm>
        </p:spPr>
        <p:txBody>
          <a:bodyPr>
            <a:normAutofit lnSpcReduction="10000"/>
          </a:bodyPr>
          <a:lstStyle/>
          <a:p>
            <a:pPr>
              <a:buClr>
                <a:srgbClr val="002060"/>
              </a:buClr>
              <a:buSzPct val="85000"/>
              <a:buFont typeface="Wingdings" pitchFamily="2" charset="2"/>
              <a:buChar char="Ø"/>
            </a:pPr>
            <a:r>
              <a:rPr lang="el-GR" sz="1900" i="1" u="sng" dirty="0" smtClean="0">
                <a:solidFill>
                  <a:srgbClr val="002060"/>
                </a:solidFill>
              </a:rPr>
              <a:t>ΠΡΟΒΛΗΜΑΤΑ ΑΡΡΩΣΤΟΥ:</a:t>
            </a:r>
          </a:p>
          <a:p>
            <a:pPr>
              <a:buClr>
                <a:srgbClr val="0070C0"/>
              </a:buClr>
              <a:buFont typeface="Wingdings" pitchFamily="2" charset="2"/>
              <a:buChar char="ü"/>
            </a:pPr>
            <a:r>
              <a:rPr lang="el-GR" sz="1900" dirty="0" smtClean="0"/>
              <a:t>Κενώσεις με πόνο από την υπερκινητικότητα του εντέρου</a:t>
            </a:r>
          </a:p>
          <a:p>
            <a:pPr>
              <a:buClr>
                <a:srgbClr val="0070C0"/>
              </a:buClr>
              <a:buFont typeface="Wingdings" pitchFamily="2" charset="2"/>
              <a:buChar char="ü"/>
            </a:pPr>
            <a:r>
              <a:rPr lang="el-GR" sz="1900" dirty="0" smtClean="0"/>
              <a:t>Υδατοηλεκτρολυτικές διαταραχές &amp; αναιμία από την απώλεια υγρών και αίματος με τις κενώσεις.</a:t>
            </a:r>
          </a:p>
          <a:p>
            <a:pPr>
              <a:buClr>
                <a:srgbClr val="0070C0"/>
              </a:buClr>
              <a:buFont typeface="Wingdings" pitchFamily="2" charset="2"/>
              <a:buChar char="ü"/>
            </a:pPr>
            <a:r>
              <a:rPr lang="el-GR" sz="1900" dirty="0" smtClean="0"/>
              <a:t>Άγχος, φόβος</a:t>
            </a:r>
          </a:p>
          <a:p>
            <a:pPr>
              <a:buClr>
                <a:srgbClr val="0070C0"/>
              </a:buClr>
              <a:buFont typeface="Wingdings" pitchFamily="2" charset="2"/>
              <a:buChar char="ü"/>
            </a:pPr>
            <a:r>
              <a:rPr lang="el-GR" sz="1900" b="1" u="sng" dirty="0" smtClean="0">
                <a:solidFill>
                  <a:srgbClr val="FF0000"/>
                </a:solidFill>
              </a:rPr>
              <a:t>Ζάλη και </a:t>
            </a:r>
            <a:r>
              <a:rPr lang="el-GR" sz="1900" b="1" u="sng" dirty="0" err="1" smtClean="0">
                <a:solidFill>
                  <a:srgbClr val="FF0000"/>
                </a:solidFill>
              </a:rPr>
              <a:t>πυρετος</a:t>
            </a:r>
            <a:r>
              <a:rPr lang="el-GR" sz="1900" b="1" u="sng" dirty="0" smtClean="0">
                <a:solidFill>
                  <a:srgbClr val="FF0000"/>
                </a:solidFill>
              </a:rPr>
              <a:t>  πτώση της ΑΠ</a:t>
            </a:r>
          </a:p>
          <a:p>
            <a:pPr>
              <a:buClr>
                <a:srgbClr val="0070C0"/>
              </a:buClr>
              <a:buFont typeface="Wingdings" pitchFamily="2" charset="2"/>
              <a:buChar char="ü"/>
            </a:pPr>
            <a:r>
              <a:rPr lang="el-GR" sz="1900" b="1" u="sng" smtClean="0">
                <a:solidFill>
                  <a:srgbClr val="FF0000"/>
                </a:solidFill>
              </a:rPr>
              <a:t>Πτώση αιματοκρίτη</a:t>
            </a:r>
            <a:endParaRPr lang="el-GR" sz="1900" b="1" u="sng" dirty="0" smtClean="0">
              <a:solidFill>
                <a:srgbClr val="FF0000"/>
              </a:solidFill>
            </a:endParaRPr>
          </a:p>
          <a:p>
            <a:pPr>
              <a:buFont typeface="Wingdings" pitchFamily="2" charset="2"/>
              <a:buChar char="ü"/>
            </a:pPr>
            <a:endParaRPr lang="el-GR" sz="1900" b="1" u="sng" dirty="0">
              <a:solidFill>
                <a:srgbClr val="FF0000"/>
              </a:solidFill>
            </a:endParaRPr>
          </a:p>
        </p:txBody>
      </p:sp>
      <p:sp>
        <p:nvSpPr>
          <p:cNvPr id="5" name="2 - Θέση περιεχομένου"/>
          <p:cNvSpPr txBox="1">
            <a:spLocks/>
          </p:cNvSpPr>
          <p:nvPr/>
        </p:nvSpPr>
        <p:spPr>
          <a:xfrm>
            <a:off x="539552" y="4941168"/>
            <a:ext cx="8229600" cy="1728192"/>
          </a:xfrm>
          <a:prstGeom prst="rect">
            <a:avLst/>
          </a:prstGeom>
        </p:spPr>
        <p:txBody>
          <a:bodyPr vert="horz">
            <a:normAutofit lnSpcReduction="10000"/>
          </a:bodyPr>
          <a:lstStyle/>
          <a:p>
            <a:pPr>
              <a:buClr>
                <a:srgbClr val="002060"/>
              </a:buClr>
              <a:buSzPct val="95000"/>
              <a:buFont typeface="Wingdings" pitchFamily="2" charset="2"/>
              <a:buChar char="Ø"/>
            </a:pPr>
            <a:r>
              <a:rPr lang="el-GR" sz="1900" i="1" dirty="0" smtClean="0">
                <a:solidFill>
                  <a:srgbClr val="002060"/>
                </a:solidFill>
              </a:rPr>
              <a:t>  </a:t>
            </a:r>
            <a:r>
              <a:rPr lang="el-GR" sz="1900" i="1" u="sng" dirty="0" smtClean="0">
                <a:solidFill>
                  <a:srgbClr val="002060"/>
                </a:solidFill>
              </a:rPr>
              <a:t>ΝΟΣΗΛΕΥΤΙΚΗ </a:t>
            </a:r>
            <a:r>
              <a:rPr lang="el-GR" sz="1900" i="1" u="sng" dirty="0" smtClean="0">
                <a:solidFill>
                  <a:srgbClr val="002060"/>
                </a:solidFill>
              </a:rPr>
              <a:t>ΦΡΟΝΤΙΔΑ:</a:t>
            </a:r>
            <a:endParaRPr lang="el-GR" sz="1900" i="1" u="sng" dirty="0" smtClean="0">
              <a:solidFill>
                <a:srgbClr val="002060"/>
              </a:solidFill>
            </a:endParaRPr>
          </a:p>
          <a:p>
            <a:pPr>
              <a:buClr>
                <a:srgbClr val="0070C0"/>
              </a:buClr>
              <a:buSzPct val="95000"/>
              <a:buFont typeface="Wingdings" pitchFamily="2" charset="2"/>
              <a:buChar char="ü"/>
            </a:pPr>
            <a:r>
              <a:rPr lang="el-GR" sz="1900" dirty="0" smtClean="0"/>
              <a:t>  Εξασφάλιση ηρεμίας &amp; ψυχολογική υποστήριξη.</a:t>
            </a:r>
          </a:p>
          <a:p>
            <a:pPr>
              <a:buClr>
                <a:srgbClr val="0070C0"/>
              </a:buClr>
              <a:buSzPct val="95000"/>
              <a:buFont typeface="Wingdings" pitchFamily="2" charset="2"/>
              <a:buChar char="ü"/>
            </a:pPr>
            <a:r>
              <a:rPr lang="el-GR" sz="1900" dirty="0" smtClean="0"/>
              <a:t>  Παρεντερική διατροφή και αντικατάσταση υγρών και ηλεκτρολυτών.</a:t>
            </a:r>
          </a:p>
          <a:p>
            <a:pPr>
              <a:buClr>
                <a:srgbClr val="0070C0"/>
              </a:buClr>
              <a:buSzPct val="95000"/>
              <a:buFont typeface="Wingdings" pitchFamily="2" charset="2"/>
              <a:buChar char="ü"/>
            </a:pPr>
            <a:r>
              <a:rPr lang="el-GR" sz="1900" dirty="0" smtClean="0"/>
              <a:t>  Δίαιτα ελαφρά.</a:t>
            </a:r>
          </a:p>
          <a:p>
            <a:pPr>
              <a:buClr>
                <a:srgbClr val="0070C0"/>
              </a:buClr>
              <a:buSzPct val="95000"/>
              <a:buFont typeface="Wingdings" pitchFamily="2" charset="2"/>
              <a:buChar char="ü"/>
            </a:pPr>
            <a:r>
              <a:rPr lang="el-GR" sz="1900" dirty="0" smtClean="0"/>
              <a:t>  Παρακολούθηση των  </a:t>
            </a:r>
            <a:r>
              <a:rPr lang="el-GR" sz="1900" i="1" u="sng" dirty="0" smtClean="0"/>
              <a:t>κενώσεων</a:t>
            </a:r>
            <a:r>
              <a:rPr lang="el-GR" sz="1900" dirty="0" smtClean="0"/>
              <a:t>, </a:t>
            </a:r>
            <a:r>
              <a:rPr lang="el-GR" sz="1900" i="1" u="sng" dirty="0" smtClean="0"/>
              <a:t>αριθμό</a:t>
            </a:r>
            <a:r>
              <a:rPr lang="el-GR" sz="1900" i="1" dirty="0" smtClean="0"/>
              <a:t>, </a:t>
            </a:r>
            <a:r>
              <a:rPr lang="el-GR" sz="1900" i="1" u="sng" dirty="0" smtClean="0"/>
              <a:t>σύσταση</a:t>
            </a:r>
            <a:r>
              <a:rPr lang="el-GR" sz="1900" dirty="0" smtClean="0"/>
              <a:t>, αξιολόγησή  τους και ενημέρωση  του γιατρού .</a:t>
            </a:r>
          </a:p>
          <a:p>
            <a:pPr>
              <a:buClr>
                <a:srgbClr val="002060"/>
              </a:buClr>
              <a:buSzPct val="95000"/>
              <a:buFont typeface="Wingdings" pitchFamily="2" charset="2"/>
              <a:buChar char="Ø"/>
            </a:pPr>
            <a:endParaRPr lang="el-GR" sz="1900" dirty="0" smtClean="0"/>
          </a:p>
          <a:p>
            <a:pPr marL="274320" marR="0" lvl="0" indent="-274320" defTabSz="914400" rtl="0" eaLnBrk="1" fontAlgn="auto" latinLnBrk="0" hangingPunct="1">
              <a:lnSpc>
                <a:spcPct val="100000"/>
              </a:lnSpc>
              <a:spcBef>
                <a:spcPct val="20000"/>
              </a:spcBef>
              <a:spcAft>
                <a:spcPts val="0"/>
              </a:spcAft>
              <a:buClr>
                <a:srgbClr val="002060"/>
              </a:buClr>
              <a:buSzPct val="95000"/>
              <a:buFont typeface="Wingdings" pitchFamily="2" charset="2"/>
              <a:buChar char="Ø"/>
              <a:tabLst/>
              <a:defRPr/>
            </a:pPr>
            <a:endParaRPr kumimoji="0" lang="el-GR" sz="1900" b="1" i="0" u="sng" strike="noStrike" kern="1200" cap="none" spc="0" normalizeH="0" baseline="0" noProof="0" dirty="0">
              <a:ln>
                <a:noFill/>
              </a:ln>
              <a:solidFill>
                <a:srgbClr val="FF0000"/>
              </a:solidFill>
              <a:effectLst/>
              <a:uLnTx/>
              <a:uFillTx/>
              <a:latin typeface="+mn-lt"/>
              <a:ea typeface="+mn-ea"/>
              <a:cs typeface="+mn-cs"/>
            </a:endParaRPr>
          </a:p>
        </p:txBody>
      </p:sp>
      <p:sp>
        <p:nvSpPr>
          <p:cNvPr id="7" name="2 - Θέση περιεχομένου"/>
          <p:cNvSpPr txBox="1">
            <a:spLocks/>
          </p:cNvSpPr>
          <p:nvPr/>
        </p:nvSpPr>
        <p:spPr>
          <a:xfrm>
            <a:off x="467544" y="332656"/>
            <a:ext cx="8229600" cy="1772816"/>
          </a:xfrm>
          <a:prstGeom prst="rect">
            <a:avLst/>
          </a:prstGeom>
        </p:spPr>
        <p:txBody>
          <a:bodyPr vert="horz">
            <a:noAutofit/>
          </a:bodyPr>
          <a:lstStyle/>
          <a:p>
            <a:pPr marL="274320" marR="0" lvl="0" indent="-274320" algn="l" defTabSz="914400" rtl="0" eaLnBrk="1" fontAlgn="auto" latinLnBrk="0" hangingPunct="1">
              <a:lnSpc>
                <a:spcPct val="100000"/>
              </a:lnSpc>
              <a:spcBef>
                <a:spcPct val="20000"/>
              </a:spcBef>
              <a:spcAft>
                <a:spcPts val="0"/>
              </a:spcAft>
              <a:buClr>
                <a:srgbClr val="002060"/>
              </a:buClr>
              <a:buSzPct val="95000"/>
              <a:buFont typeface="Wingdings" pitchFamily="2" charset="2"/>
              <a:buChar char="Ø"/>
              <a:tabLst/>
              <a:defRPr/>
            </a:pPr>
            <a:r>
              <a:rPr kumimoji="0" lang="el-GR" sz="1900" i="1" u="sng" strike="noStrike" kern="1200" cap="none" spc="0" normalizeH="0" baseline="0" noProof="0" dirty="0" smtClean="0">
                <a:ln>
                  <a:noFill/>
                </a:ln>
                <a:solidFill>
                  <a:srgbClr val="002060"/>
                </a:solidFill>
                <a:effectLst/>
                <a:uLnTx/>
                <a:uFillTx/>
                <a:latin typeface="+mn-lt"/>
                <a:ea typeface="+mn-ea"/>
                <a:cs typeface="+mn-cs"/>
              </a:rPr>
              <a:t>ΙΣΤΟΤΙΚΟ:</a:t>
            </a:r>
            <a:r>
              <a:rPr kumimoji="0" lang="el-GR" sz="1900" i="1" u="sng" strike="noStrike" kern="1200" cap="none" spc="0" normalizeH="0" baseline="0" noProof="0" dirty="0" smtClean="0">
                <a:ln>
                  <a:noFill/>
                </a:ln>
                <a:effectLst/>
                <a:uLnTx/>
                <a:uFillTx/>
                <a:latin typeface="+mn-lt"/>
                <a:ea typeface="+mn-ea"/>
                <a:cs typeface="+mn-cs"/>
              </a:rPr>
              <a:t>  </a:t>
            </a:r>
          </a:p>
          <a:p>
            <a:pPr marL="274320" marR="0" lvl="0" indent="-274320" algn="l" defTabSz="914400" rtl="0" eaLnBrk="1" fontAlgn="auto" latinLnBrk="0" hangingPunct="1">
              <a:lnSpc>
                <a:spcPct val="100000"/>
              </a:lnSpc>
              <a:spcBef>
                <a:spcPct val="20000"/>
              </a:spcBef>
              <a:spcAft>
                <a:spcPts val="0"/>
              </a:spcAft>
              <a:buClr>
                <a:srgbClr val="0070C0"/>
              </a:buClr>
              <a:buSzPct val="95000"/>
              <a:buFont typeface="Wingdings" pitchFamily="2" charset="2"/>
              <a:buChar char="ü"/>
              <a:tabLst/>
              <a:defRPr/>
            </a:pPr>
            <a:r>
              <a:rPr kumimoji="0" lang="el-GR" sz="1900" i="0" u="sng" strike="noStrike" kern="1200" cap="none" spc="0" normalizeH="0" baseline="0" noProof="0" dirty="0" smtClean="0">
                <a:ln>
                  <a:noFill/>
                </a:ln>
                <a:effectLst/>
                <a:uLnTx/>
                <a:uFillTx/>
                <a:latin typeface="+mn-lt"/>
                <a:ea typeface="+mn-ea"/>
                <a:cs typeface="+mn-cs"/>
              </a:rPr>
              <a:t>Ονοματεπόνειμο</a:t>
            </a:r>
          </a:p>
          <a:p>
            <a:pPr marL="274320" marR="0" lvl="0" indent="-274320" algn="l" defTabSz="914400" rtl="0" eaLnBrk="1" fontAlgn="auto" latinLnBrk="0" hangingPunct="1">
              <a:lnSpc>
                <a:spcPct val="100000"/>
              </a:lnSpc>
              <a:spcBef>
                <a:spcPct val="20000"/>
              </a:spcBef>
              <a:spcAft>
                <a:spcPts val="0"/>
              </a:spcAft>
              <a:buClr>
                <a:srgbClr val="0070C0"/>
              </a:buClr>
              <a:buSzPct val="95000"/>
              <a:buFont typeface="Wingdings" pitchFamily="2" charset="2"/>
              <a:buChar char="ü"/>
              <a:tabLst/>
              <a:defRPr/>
            </a:pPr>
            <a:r>
              <a:rPr kumimoji="0" lang="el-GR" sz="1900" i="0" u="sng" strike="noStrike" kern="1200" cap="none" spc="0" normalizeH="0" baseline="0" noProof="0" dirty="0" smtClean="0">
                <a:ln>
                  <a:noFill/>
                </a:ln>
                <a:effectLst/>
                <a:uLnTx/>
                <a:uFillTx/>
                <a:latin typeface="+mn-lt"/>
                <a:ea typeface="+mn-ea"/>
                <a:cs typeface="+mn-cs"/>
              </a:rPr>
              <a:t>Ηλικία</a:t>
            </a:r>
          </a:p>
          <a:p>
            <a:pPr marL="274320" marR="0" lvl="0" indent="-274320" algn="l" defTabSz="914400" rtl="0" eaLnBrk="1" fontAlgn="auto" latinLnBrk="0" hangingPunct="1">
              <a:lnSpc>
                <a:spcPct val="100000"/>
              </a:lnSpc>
              <a:spcBef>
                <a:spcPct val="20000"/>
              </a:spcBef>
              <a:spcAft>
                <a:spcPts val="0"/>
              </a:spcAft>
              <a:buClr>
                <a:srgbClr val="0070C0"/>
              </a:buClr>
              <a:buSzPct val="95000"/>
              <a:buFont typeface="Wingdings" pitchFamily="2" charset="2"/>
              <a:buChar char="ü"/>
              <a:tabLst/>
              <a:defRPr/>
            </a:pPr>
            <a:r>
              <a:rPr lang="el-GR" sz="1900" u="sng" dirty="0" smtClean="0"/>
              <a:t>Επάγγελμα</a:t>
            </a:r>
          </a:p>
          <a:p>
            <a:pPr marL="274320" marR="0" lvl="0" indent="-274320" algn="l" defTabSz="914400" rtl="0" eaLnBrk="1" fontAlgn="auto" latinLnBrk="0" hangingPunct="1">
              <a:lnSpc>
                <a:spcPct val="100000"/>
              </a:lnSpc>
              <a:spcBef>
                <a:spcPct val="20000"/>
              </a:spcBef>
              <a:spcAft>
                <a:spcPts val="0"/>
              </a:spcAft>
              <a:buClr>
                <a:srgbClr val="0070C0"/>
              </a:buClr>
              <a:buSzPct val="95000"/>
              <a:buFont typeface="Wingdings" pitchFamily="2" charset="2"/>
              <a:buChar char="ü"/>
              <a:tabLst/>
              <a:defRPr/>
            </a:pPr>
            <a:r>
              <a:rPr kumimoji="0" lang="el-GR" sz="1900" i="0" u="sng" strike="noStrike" kern="1200" cap="none" spc="0" normalizeH="0" baseline="0" noProof="0" dirty="0" smtClean="0">
                <a:ln>
                  <a:noFill/>
                </a:ln>
                <a:effectLst/>
                <a:uLnTx/>
                <a:uFillTx/>
                <a:latin typeface="+mn-lt"/>
                <a:ea typeface="+mn-ea"/>
                <a:cs typeface="+mn-cs"/>
              </a:rPr>
              <a:t>Τόπος</a:t>
            </a:r>
            <a:r>
              <a:rPr kumimoji="0" lang="el-GR" sz="1900" i="0" u="sng" strike="noStrike" kern="1200" cap="none" spc="0" normalizeH="0" noProof="0" dirty="0" smtClean="0">
                <a:ln>
                  <a:noFill/>
                </a:ln>
                <a:effectLst/>
                <a:uLnTx/>
                <a:uFillTx/>
                <a:latin typeface="+mn-lt"/>
                <a:ea typeface="+mn-ea"/>
                <a:cs typeface="+mn-cs"/>
              </a:rPr>
              <a:t> Διαμονείς</a:t>
            </a:r>
          </a:p>
          <a:p>
            <a:pPr marL="274320" marR="0" lvl="0" indent="-274320" algn="l" defTabSz="914400" rtl="0" eaLnBrk="1" fontAlgn="auto" latinLnBrk="0" hangingPunct="1">
              <a:lnSpc>
                <a:spcPct val="100000"/>
              </a:lnSpc>
              <a:spcBef>
                <a:spcPct val="20000"/>
              </a:spcBef>
              <a:spcAft>
                <a:spcPts val="0"/>
              </a:spcAft>
              <a:buClr>
                <a:srgbClr val="0070C0"/>
              </a:buClr>
              <a:buSzPct val="95000"/>
              <a:buFont typeface="Wingdings" pitchFamily="2" charset="2"/>
              <a:buChar char="ü"/>
              <a:tabLst/>
              <a:defRPr/>
            </a:pPr>
            <a:r>
              <a:rPr lang="el-GR" sz="1900" u="sng" baseline="0" dirty="0" smtClean="0"/>
              <a:t>Προειγούμενα προβλιματα στο παρελθον</a:t>
            </a:r>
            <a:endParaRPr kumimoji="0" lang="el-GR" sz="1900" i="0" u="sng" strike="noStrike" kern="1200" cap="none" spc="0" normalizeH="0" baseline="0" noProof="0" dirty="0">
              <a:ln>
                <a:noFill/>
              </a:ln>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2780928"/>
            <a:ext cx="8229600" cy="3543672"/>
          </a:xfrm>
        </p:spPr>
        <p:txBody>
          <a:bodyPr>
            <a:normAutofit/>
          </a:bodyPr>
          <a:lstStyle/>
          <a:p>
            <a:pPr algn="ctr">
              <a:buNone/>
            </a:pPr>
            <a:r>
              <a:rPr lang="el-GR" sz="3200" dirty="0" smtClean="0"/>
              <a:t>Σας ευχαριστώ</a:t>
            </a:r>
            <a:endParaRPr lang="el-GR" sz="32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Ροή">
  <a:themeElements>
    <a:clrScheme name="Ροή">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Ροή">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Ροή">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196</TotalTime>
  <Words>741</Words>
  <Application>Microsoft Office PowerPoint</Application>
  <PresentationFormat>Προβολή στην οθόνη (4:3)</PresentationFormat>
  <Paragraphs>56</Paragraphs>
  <Slides>8</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8</vt:i4>
      </vt:variant>
    </vt:vector>
  </HeadingPairs>
  <TitlesOfParts>
    <vt:vector size="9" baseType="lpstr">
      <vt:lpstr>Ροή</vt:lpstr>
      <vt:lpstr>Διαφάνεια 1</vt:lpstr>
      <vt:lpstr>ΕΛΚΩΔΗΣ ΚΟΛΙΤΙΔΑ</vt:lpstr>
      <vt:lpstr>Διαφάνεια 3</vt:lpstr>
      <vt:lpstr>Διαφάνεια 4</vt:lpstr>
      <vt:lpstr>Διαφάνεια 5</vt:lpstr>
      <vt:lpstr>ΘΕΡΑΠΕΙΑ</vt:lpstr>
      <vt:lpstr>Διαφάνεια 7</vt:lpstr>
      <vt:lpstr>Διαφάνεια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ΕΛΚΩΔΗΣ ΚΟΛΙΤΙΔΑ</dc:title>
  <dc:creator>MARIA</dc:creator>
  <cp:lastModifiedBy>Mariza</cp:lastModifiedBy>
  <cp:revision>45</cp:revision>
  <dcterms:created xsi:type="dcterms:W3CDTF">2017-01-19T15:28:52Z</dcterms:created>
  <dcterms:modified xsi:type="dcterms:W3CDTF">2017-02-07T05:43:21Z</dcterms:modified>
</cp:coreProperties>
</file>