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9" r:id="rId3"/>
    <p:sldId id="297" r:id="rId4"/>
    <p:sldId id="268" r:id="rId5"/>
    <p:sldId id="284" r:id="rId6"/>
    <p:sldId id="315" r:id="rId7"/>
    <p:sldId id="305" r:id="rId8"/>
    <p:sldId id="306" r:id="rId9"/>
    <p:sldId id="302" r:id="rId10"/>
    <p:sldId id="303" r:id="rId11"/>
    <p:sldId id="313" r:id="rId12"/>
    <p:sldId id="312" r:id="rId13"/>
    <p:sldId id="314" r:id="rId14"/>
    <p:sldId id="307" r:id="rId15"/>
    <p:sldId id="308" r:id="rId16"/>
    <p:sldId id="310" r:id="rId17"/>
    <p:sldId id="311" r:id="rId18"/>
    <p:sldId id="309" r:id="rId19"/>
    <p:sldId id="301" r:id="rId20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0" autoAdjust="0"/>
    <p:restoredTop sz="94660"/>
  </p:normalViewPr>
  <p:slideViewPr>
    <p:cSldViewPr>
      <p:cViewPr varScale="1">
        <p:scale>
          <a:sx n="62" d="100"/>
          <a:sy n="62" d="100"/>
        </p:scale>
        <p:origin x="-106" y="-4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072" y="6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Σύμβολο κράτησης θέσης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65B45E-BC63-419F-8977-3A83826BDDE5}" type="datetime1">
              <a:rPr lang="el-GR" smtClean="0"/>
              <a:pPr rtl="0"/>
              <a:t>15/12/2020</a:t>
            </a:fld>
            <a:endParaRPr lang="el-GR" dirty="0"/>
          </a:p>
        </p:txBody>
      </p:sp>
      <p:sp>
        <p:nvSpPr>
          <p:cNvPr id="4" name="Σύμβολο κράτησης θέσης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Σύμβολο κράτησης θέσης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E861E8E-D392-497B-BB21-122DD7C27CF3}" type="slidenum">
              <a:rPr lang="el-GR"/>
              <a:pPr rtl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208353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Σύμβολο κράτησης θέσης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C447338-9157-485D-8E82-F65F89482398}" type="datetime1">
              <a:rPr lang="el-GR" smtClean="0"/>
              <a:pPr rtl="0"/>
              <a:t>15/12/2020</a:t>
            </a:fld>
            <a:endParaRPr lang="el-GR" dirty="0"/>
          </a:p>
        </p:txBody>
      </p:sp>
      <p:sp>
        <p:nvSpPr>
          <p:cNvPr id="4" name="Σύμβολο κράτησης θέσης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dirty="0"/>
          </a:p>
        </p:txBody>
      </p:sp>
      <p:sp>
        <p:nvSpPr>
          <p:cNvPr id="5" name="Σύμβολο κράτησης θέσης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55D449-B875-4B8D-8E66-224D27E54C9A}" type="slidenum">
              <a:rPr lang="el-GR"/>
              <a:pPr rtl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3499799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555D449-B875-4B8D-8E66-224D27E54C9A}" type="slidenum">
              <a:rPr lang="el-GR" smtClean="0"/>
              <a:pPr rtl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507426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B804-368E-48F5-8E6F-5EA094A7113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5BB4-38A7-4ED2-B4AE-78F9FDE056B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B82EC4-A545-428C-9A6B-180C5D016FCB}" type="datetime1">
              <a:rPr lang="el-GR" smtClean="0"/>
              <a:pPr rtl="0"/>
              <a:t>15/12/2020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l-GR" smtClean="0"/>
              <a:pPr rtl="0"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B82EC4-A545-428C-9A6B-180C5D016FCB}" type="datetime1">
              <a:rPr lang="el-GR" smtClean="0"/>
              <a:pPr rtl="0"/>
              <a:t>15/12/2020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l-GR" smtClean="0"/>
              <a:pPr rtl="0"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B82EC4-A545-428C-9A6B-180C5D016FCB}" type="datetime1">
              <a:rPr lang="el-GR" smtClean="0"/>
              <a:pPr rtl="0"/>
              <a:t>15/12/2020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l-GR" smtClean="0"/>
              <a:pPr rtl="0"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B804-368E-48F5-8E6F-5EA094A7113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5BB4-38A7-4ED2-B4AE-78F9FDE056B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DC77D9F-F0BD-4BDF-BAD2-20B8006B3D20}" type="datetime1">
              <a:rPr lang="el-GR" smtClean="0"/>
              <a:pPr rtl="0"/>
              <a:t>15/12/2020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l-GR" smtClean="0"/>
              <a:pPr rtl="0"/>
              <a:t>‹#›</a:t>
            </a:fld>
            <a:endParaRPr lang="el-GR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0685791-4330-492E-A938-A1FD2643B3FD}" type="datetime1">
              <a:rPr lang="el-GR" smtClean="0"/>
              <a:pPr rtl="0"/>
              <a:t>15/12/2020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l-GR" smtClean="0"/>
              <a:pPr rtl="0"/>
              <a:t>‹#›</a:t>
            </a:fld>
            <a:endParaRPr lang="el-GR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C1CC97D-E87C-4EB4-87EC-0AC16F8B200B}" type="datetime1">
              <a:rPr lang="el-GR" smtClean="0"/>
              <a:pPr rtl="0"/>
              <a:t>15/12/2020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l-GR" smtClean="0"/>
              <a:pPr rtl="0"/>
              <a:t>‹#›</a:t>
            </a:fld>
            <a:endParaRPr lang="el-GR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01B82EC4-A545-428C-9A6B-180C5D016FCB}" type="datetime1">
              <a:rPr lang="el-GR" smtClean="0"/>
              <a:pPr rtl="0"/>
              <a:t>15/12/2020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E31375A4-56A4-47D6-9801-1991572033F7}" type="slidenum">
              <a:rPr lang="el-GR" smtClean="0"/>
              <a:pPr rtl="0"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B804-368E-48F5-8E6F-5EA094A7113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5BB4-38A7-4ED2-B4AE-78F9FDE056B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B804-368E-48F5-8E6F-5EA094A7113D}" type="datetimeFigureOut">
              <a:rPr lang="el-GR" smtClean="0"/>
              <a:pPr/>
              <a:t>15/12/2020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C5BB4-38A7-4ED2-B4AE-78F9FDE056B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1B82EC4-A545-428C-9A6B-180C5D016FCB}" type="datetime1">
              <a:rPr lang="el-GR" smtClean="0"/>
              <a:pPr rtl="0"/>
              <a:t>15/12/2020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31375A4-56A4-47D6-9801-1991572033F7}" type="slidenum">
              <a:rPr lang="el-GR" smtClean="0"/>
              <a:pPr rtl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914400" y="980727"/>
            <a:ext cx="10363200" cy="936105"/>
          </a:xfrm>
        </p:spPr>
        <p:txBody>
          <a:bodyPr rtlCol="0">
            <a:normAutofit fontScale="90000"/>
          </a:bodyPr>
          <a:lstStyle/>
          <a:p>
            <a:r>
              <a:rPr lang="el-GR" sz="3100" b="1" dirty="0" smtClean="0">
                <a:latin typeface="Arial" pitchFamily="34" charset="0"/>
                <a:cs typeface="Arial" pitchFamily="34" charset="0"/>
              </a:rPr>
              <a:t>Υπ</a:t>
            </a:r>
            <a:r>
              <a:rPr lang="el-GR" sz="3100" b="1" dirty="0" smtClean="0">
                <a:latin typeface="Arial" pitchFamily="34" charset="0"/>
                <a:cs typeface="Arial" pitchFamily="34" charset="0"/>
              </a:rPr>
              <a:t>ό</a:t>
            </a:r>
            <a:r>
              <a:rPr lang="el-GR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3100" b="1" dirty="0" smtClean="0">
                <a:latin typeface="Arial" pitchFamily="34" charset="0"/>
                <a:cs typeface="Arial" pitchFamily="34" charset="0"/>
              </a:rPr>
              <a:t>την αιγίδα του Γενικού Νοσοκομείου Λασιθίου</a:t>
            </a:r>
            <a:br>
              <a:rPr lang="el-GR" sz="3100" b="1" dirty="0" smtClean="0">
                <a:latin typeface="Arial" pitchFamily="34" charset="0"/>
                <a:cs typeface="Arial" pitchFamily="34" charset="0"/>
              </a:rPr>
            </a:br>
            <a:r>
              <a:rPr lang="el-GR" sz="3100" b="1" dirty="0" smtClean="0">
                <a:latin typeface="Arial" pitchFamily="34" charset="0"/>
                <a:cs typeface="Arial" pitchFamily="34" charset="0"/>
              </a:rPr>
              <a:t>Επιστημονική Διαδικτυακή Εσπερίδα Επαγγελματιών Υγείας Δημοσίων Νοσοκομείων της Κρήτης </a:t>
            </a:r>
            <a:r>
              <a:rPr lang="el-GR" sz="4000" dirty="0"/>
              <a:t/>
            </a:r>
            <a:br>
              <a:rPr lang="el-GR" sz="4000" dirty="0"/>
            </a:br>
            <a:endParaRPr lang="el-GR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828800" y="1916832"/>
            <a:ext cx="8534400" cy="1080120"/>
          </a:xfrm>
        </p:spPr>
        <p:txBody>
          <a:bodyPr rtlCol="0">
            <a:noAutofit/>
          </a:bodyPr>
          <a:lstStyle/>
          <a:p>
            <a:r>
              <a:rPr lang="el-GR" b="1" dirty="0" smtClean="0">
                <a:solidFill>
                  <a:srgbClr val="C00000"/>
                </a:solidFill>
              </a:rPr>
              <a:t>ΔΡΑΣΕΙΣ </a:t>
            </a:r>
            <a:r>
              <a:rPr lang="el-GR" b="1" dirty="0">
                <a:solidFill>
                  <a:srgbClr val="C00000"/>
                </a:solidFill>
              </a:rPr>
              <a:t>ΠΟΙΟΤΗΤΑΣ  ΒΕΛΤΙΩΣΗΣ ΚΑΙ </a:t>
            </a:r>
            <a:endParaRPr lang="el-GR" b="1" dirty="0" smtClean="0">
              <a:solidFill>
                <a:srgbClr val="C00000"/>
              </a:solidFill>
            </a:endParaRPr>
          </a:p>
          <a:p>
            <a:r>
              <a:rPr lang="el-GR" b="1" dirty="0" smtClean="0">
                <a:solidFill>
                  <a:srgbClr val="C00000"/>
                </a:solidFill>
              </a:rPr>
              <a:t>ΑΝΑΒΑΘΜΙΣΗΣ </a:t>
            </a:r>
            <a:r>
              <a:rPr lang="el-GR" b="1" dirty="0">
                <a:solidFill>
                  <a:srgbClr val="C00000"/>
                </a:solidFill>
              </a:rPr>
              <a:t>ΤΟΥ ΕΘΝΙΚΟΥ ΣΥΣΤΗΜΑΤΟΣ ΥΓΕΙΑΣ</a:t>
            </a:r>
            <a:endParaRPr lang="el-GR" dirty="0">
              <a:solidFill>
                <a:srgbClr val="C00000"/>
              </a:solidFill>
            </a:endParaRPr>
          </a:p>
          <a:p>
            <a:pPr algn="ctr" rtl="0"/>
            <a:endParaRPr lang="el-G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5159896" y="3428999"/>
            <a:ext cx="70321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l-GR" sz="28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Λαμπράκη Μαρίζα</a:t>
            </a:r>
            <a:endParaRPr lang="el-GR" sz="28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4 - Εικόνα" descr="C:\Users\User\Desktop\κατάλογος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352" y="3717032"/>
            <a:ext cx="5688632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5375920" y="4077072"/>
            <a:ext cx="66247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 smtClean="0"/>
              <a:t>Προϊσταμένη ΜΕΘ </a:t>
            </a:r>
            <a:r>
              <a:rPr lang="en-US" sz="2400" b="1" dirty="0" smtClean="0"/>
              <a:t>MPH</a:t>
            </a:r>
            <a:r>
              <a:rPr lang="el-GR" sz="2400" b="1" dirty="0" smtClean="0"/>
              <a:t>, </a:t>
            </a:r>
            <a:r>
              <a:rPr lang="en-US" sz="2400" b="1" dirty="0" smtClean="0"/>
              <a:t>MScBioethics</a:t>
            </a:r>
            <a:r>
              <a:rPr lang="el-GR" sz="2400" b="1" dirty="0" smtClean="0"/>
              <a:t>, </a:t>
            </a:r>
            <a:endParaRPr lang="en-US" sz="2400" b="1" dirty="0" smtClean="0"/>
          </a:p>
          <a:p>
            <a:pPr algn="ctr"/>
            <a:r>
              <a:rPr lang="el-GR" sz="2400" b="1" dirty="0" smtClean="0"/>
              <a:t>ΑΣΠΑΙΤΕ-ΕΠΠΑΙΚ </a:t>
            </a:r>
            <a:endParaRPr lang="en-US" sz="2400" b="1" dirty="0" smtClean="0"/>
          </a:p>
          <a:p>
            <a:pPr algn="ctr"/>
            <a:r>
              <a:rPr lang="el-GR" sz="2400" b="1" dirty="0" smtClean="0"/>
              <a:t>Εξ. Κοινοτική και Οικογενειακή Νοσηλευτική </a:t>
            </a:r>
            <a:endParaRPr lang="en-US" sz="2400" b="1" dirty="0" smtClean="0"/>
          </a:p>
          <a:p>
            <a:pPr algn="ctr"/>
            <a:r>
              <a:rPr lang="el-GR" sz="2400" b="1" dirty="0" smtClean="0"/>
              <a:t>Αν. Υπεύθυνη Ποιότητας Γ.Ν. Αγ. Νικολάου Κρήτης </a:t>
            </a:r>
            <a:endParaRPr lang="en-US" sz="2400" b="1" dirty="0" smtClean="0"/>
          </a:p>
          <a:p>
            <a:pPr algn="ctr"/>
            <a:r>
              <a:rPr lang="el-GR" sz="2400" b="1" dirty="0" smtClean="0"/>
              <a:t>Αν. Συντονίστρια Προγραμμάτων Αγωγής και Προαγωγής Υγείας 7ης ΥΠΕ Κρήτης.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435141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616623"/>
          </a:xfrm>
        </p:spPr>
        <p:txBody>
          <a:bodyPr/>
          <a:lstStyle/>
          <a:p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Joint Commission on Accreditation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of Health Organizations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1960-1970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πιστοποίηση οργανισμών με  υποχρεωτικό πλαίσιο διασφάλισης ποιότητας για τον έλεγχο της χρήσης των υπηρεσιών υγείας </a:t>
            </a:r>
          </a:p>
          <a:p>
            <a:pPr>
              <a:buNone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b="1" dirty="0" smtClean="0">
                <a:latin typeface="Arial" pitchFamily="34" charset="0"/>
                <a:cs typeface="Arial" pitchFamily="34" charset="0"/>
              </a:rPr>
              <a:t>Δείκτες ποιότητας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οι νέες εισαγωγές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διάρκεια νοσηλείας.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74042"/>
          </a:xfrm>
        </p:spPr>
        <p:txBody>
          <a:bodyPr>
            <a:normAutofit fontScale="90000"/>
          </a:bodyPr>
          <a:lstStyle/>
          <a:p>
            <a:r>
              <a:rPr lang="el-GR" sz="3200" b="1" dirty="0" smtClean="0">
                <a:latin typeface="Arial" pitchFamily="34" charset="0"/>
                <a:cs typeface="Arial" pitchFamily="34" charset="0"/>
              </a:rPr>
              <a:t>Η.Π.Α</a:t>
            </a:r>
            <a:endParaRPr lang="el-G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02336" y="692696"/>
            <a:ext cx="11338560" cy="4752528"/>
          </a:xfrm>
        </p:spPr>
        <p:txBody>
          <a:bodyPr>
            <a:noAutofit/>
          </a:bodyPr>
          <a:lstStyle/>
          <a:p>
            <a:r>
              <a:rPr lang="el-GR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(1973) υποχρέωση αξιολόγησης από όλους του οργανισμούς παροχής υπηρεσιών υγείας υποχρεώθηκαν με μετρήσεις των απόψεων  επαγγελματιών υγείας &amp; ασθενών </a:t>
            </a:r>
          </a:p>
          <a:p>
            <a:pPr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l-GR" sz="2400" dirty="0" smtClean="0">
                <a:latin typeface="Arial" pitchFamily="34" charset="0"/>
                <a:cs typeface="Arial" pitchFamily="34" charset="0"/>
              </a:rPr>
              <a:t> (1987)  εφαρμογή επίσημου προγράμματος  ή στρατηγικής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τουλάχιστον στο 60-70% των νοσοκομείων </a:t>
            </a:r>
          </a:p>
          <a:p>
            <a:pPr lvl="0"/>
            <a:endParaRPr lang="el-G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Autofit/>
          </a:bodyPr>
          <a:lstStyle/>
          <a:p>
            <a:r>
              <a:rPr lang="el-GR" sz="3200" b="1" dirty="0" smtClean="0">
                <a:latin typeface="Arial" pitchFamily="34" charset="0"/>
                <a:cs typeface="Arial" pitchFamily="34" charset="0"/>
              </a:rPr>
              <a:t>Μ. Βρετανία</a:t>
            </a:r>
            <a:endParaRPr lang="el-G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352" y="836712"/>
            <a:ext cx="11928648" cy="5832647"/>
          </a:xfrm>
        </p:spPr>
        <p:txBody>
          <a:bodyPr>
            <a:normAutofit fontScale="25000" lnSpcReduction="20000"/>
          </a:bodyPr>
          <a:lstStyle/>
          <a:p>
            <a:r>
              <a:rPr lang="el-GR" sz="7400" dirty="0" smtClean="0">
                <a:latin typeface="Arial" pitchFamily="34" charset="0"/>
                <a:cs typeface="Arial" pitchFamily="34" charset="0"/>
              </a:rPr>
              <a:t>(1989 ) white paper  «Working for Patient</a:t>
            </a:r>
            <a:r>
              <a:rPr lang="en-US" sz="7400" dirty="0" smtClean="0">
                <a:latin typeface="Arial" pitchFamily="34" charset="0"/>
                <a:cs typeface="Arial" pitchFamily="34" charset="0"/>
              </a:rPr>
              <a:t>s</a:t>
            </a:r>
            <a:r>
              <a:rPr lang="el-GR" sz="7400" dirty="0" smtClean="0">
                <a:latin typeface="Arial" pitchFamily="34" charset="0"/>
                <a:cs typeface="Arial" pitchFamily="34" charset="0"/>
              </a:rPr>
              <a:t>» κλινικός έλεγχος ποιότητας </a:t>
            </a:r>
          </a:p>
          <a:p>
            <a:pPr>
              <a:buNone/>
            </a:pPr>
            <a:endParaRPr lang="el-GR" sz="7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7400" b="1" dirty="0" smtClean="0">
                <a:latin typeface="Arial" pitchFamily="34" charset="0"/>
                <a:cs typeface="Arial" pitchFamily="34" charset="0"/>
              </a:rPr>
              <a:t>       Στόχοι </a:t>
            </a:r>
          </a:p>
          <a:p>
            <a:r>
              <a:rPr lang="el-GR" sz="7400" dirty="0" smtClean="0">
                <a:latin typeface="Arial" pitchFamily="34" charset="0"/>
                <a:cs typeface="Arial" pitchFamily="34" charset="0"/>
              </a:rPr>
              <a:t> Ο σχεδιασμός  και  παροχή υπηρεσιών  υγείας με κύριος γνώμονα την  ικανοποίηση του  ασθενή </a:t>
            </a:r>
          </a:p>
          <a:p>
            <a:r>
              <a:rPr lang="el-GR" sz="7400" dirty="0" smtClean="0">
                <a:latin typeface="Arial" pitchFamily="34" charset="0"/>
                <a:cs typeface="Arial" pitchFamily="34" charset="0"/>
              </a:rPr>
              <a:t> Η κλινική απόδοση η οποία θα εξετάζεται ως προς καθορισμένα πρότυπα</a:t>
            </a:r>
          </a:p>
          <a:p>
            <a:pPr>
              <a:buNone/>
            </a:pPr>
            <a:endParaRPr lang="el-GR" sz="7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7400" dirty="0" smtClean="0">
                <a:latin typeface="Arial" pitchFamily="34" charset="0"/>
                <a:cs typeface="Arial" pitchFamily="34" charset="0"/>
              </a:rPr>
              <a:t>απαντά σε τρία ερωτήματα</a:t>
            </a:r>
          </a:p>
          <a:p>
            <a:r>
              <a:rPr lang="el-GR" sz="7400" dirty="0" smtClean="0">
                <a:latin typeface="Arial" pitchFamily="34" charset="0"/>
                <a:cs typeface="Arial" pitchFamily="34" charset="0"/>
              </a:rPr>
              <a:t>τι θα άρμοζε να συμβεί </a:t>
            </a:r>
          </a:p>
          <a:p>
            <a:r>
              <a:rPr lang="el-GR" sz="7400" dirty="0" smtClean="0">
                <a:latin typeface="Arial" pitchFamily="34" charset="0"/>
                <a:cs typeface="Arial" pitchFamily="34" charset="0"/>
              </a:rPr>
              <a:t>τι πράγματι συμβαίνει </a:t>
            </a:r>
          </a:p>
          <a:p>
            <a:r>
              <a:rPr lang="el-GR" sz="7400" dirty="0" smtClean="0">
                <a:latin typeface="Arial" pitchFamily="34" charset="0"/>
                <a:cs typeface="Arial" pitchFamily="34" charset="0"/>
              </a:rPr>
              <a:t>τι αλλαγές ενδείκνυται</a:t>
            </a:r>
          </a:p>
          <a:p>
            <a:pPr>
              <a:buNone/>
            </a:pPr>
            <a:endParaRPr lang="el-GR" sz="7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7400" dirty="0" smtClean="0">
                <a:latin typeface="Arial" pitchFamily="34" charset="0"/>
                <a:cs typeface="Arial" pitchFamily="34" charset="0"/>
              </a:rPr>
              <a:t>Ο αριθμός των σχετικών ερευνών επιβεβαιώνει το αυξημένο</a:t>
            </a:r>
          </a:p>
          <a:p>
            <a:pPr>
              <a:buNone/>
            </a:pPr>
            <a:r>
              <a:rPr lang="el-GR" sz="7400" dirty="0" smtClean="0">
                <a:latin typeface="Arial" pitchFamily="34" charset="0"/>
                <a:cs typeface="Arial" pitchFamily="34" charset="0"/>
              </a:rPr>
              <a:t>ενδιαφέρον για την ικανοποίηση των ασθενών από τις παρεχόμενες </a:t>
            </a:r>
          </a:p>
          <a:p>
            <a:pPr lvl="0">
              <a:buNone/>
            </a:pPr>
            <a:r>
              <a:rPr lang="el-GR" sz="7400" dirty="0" smtClean="0">
                <a:latin typeface="Arial" pitchFamily="34" charset="0"/>
                <a:cs typeface="Arial" pitchFamily="34" charset="0"/>
              </a:rPr>
              <a:t>υπηρεσίες υγείας</a:t>
            </a:r>
            <a:r>
              <a:rPr lang="en-GB" sz="7400" i="1" dirty="0" smtClean="0">
                <a:latin typeface="Arial" pitchFamily="34" charset="0"/>
                <a:cs typeface="Arial" pitchFamily="34" charset="0"/>
              </a:rPr>
              <a:t> </a:t>
            </a:r>
            <a:endParaRPr lang="el-GR" sz="7400" i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l-GR" sz="4200" i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l-GR" sz="4200" i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l-GR" sz="4200" i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l-GR" sz="4200" i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endParaRPr lang="el-GR" sz="3600" i="1" dirty="0" smtClean="0"/>
          </a:p>
          <a:p>
            <a:pPr lvl="0">
              <a:buNone/>
            </a:pPr>
            <a:endParaRPr lang="el-GR" sz="2900" i="1" dirty="0" smtClean="0"/>
          </a:p>
          <a:p>
            <a:pPr lvl="0">
              <a:buNone/>
            </a:pPr>
            <a:r>
              <a:rPr lang="en-GB" i="1" dirty="0" smtClean="0"/>
              <a:t>					</a:t>
            </a:r>
            <a:r>
              <a:rPr lang="el-GR" i="1" dirty="0" smtClean="0"/>
              <a:t>					</a:t>
            </a:r>
            <a:r>
              <a:rPr lang="en-GB" sz="4800" i="1" dirty="0" smtClean="0">
                <a:latin typeface="Arial" pitchFamily="34" charset="0"/>
                <a:cs typeface="Arial" pitchFamily="34" charset="0"/>
              </a:rPr>
              <a:t>Working for patients</a:t>
            </a:r>
            <a:r>
              <a:rPr lang="en-GB" sz="4800" dirty="0" smtClean="0">
                <a:latin typeface="Arial" pitchFamily="34" charset="0"/>
                <a:cs typeface="Arial" pitchFamily="34" charset="0"/>
              </a:rPr>
              <a:t>.  HMSO. 1989 </a:t>
            </a:r>
          </a:p>
          <a:p>
            <a:pPr lvl="0">
              <a:buNone/>
            </a:pPr>
            <a:r>
              <a:rPr lang="en-GB" sz="4800" dirty="0" smtClean="0">
                <a:latin typeface="Arial" pitchFamily="34" charset="0"/>
                <a:cs typeface="Arial" pitchFamily="34" charset="0"/>
              </a:rPr>
              <a:t>					                                           </a:t>
            </a:r>
            <a:r>
              <a:rPr lang="el-GR" sz="4800" dirty="0" smtClean="0">
                <a:latin typeface="Arial" pitchFamily="34" charset="0"/>
                <a:cs typeface="Arial" pitchFamily="34" charset="0"/>
              </a:rPr>
              <a:t>			</a:t>
            </a:r>
            <a:r>
              <a:rPr lang="en-GB" sz="4800" dirty="0" smtClean="0">
                <a:latin typeface="Arial" pitchFamily="34" charset="0"/>
                <a:cs typeface="Arial" pitchFamily="34" charset="0"/>
              </a:rPr>
              <a:t>Cooper J et al. 2004, 18:47–54, 56</a:t>
            </a:r>
            <a:endParaRPr lang="el-GR" sz="48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4800" i="1" dirty="0" smtClean="0">
                <a:latin typeface="Arial" pitchFamily="34" charset="0"/>
                <a:cs typeface="Arial" pitchFamily="34" charset="0"/>
              </a:rPr>
              <a:t>					                                           </a:t>
            </a:r>
            <a:r>
              <a:rPr lang="el-GR" sz="4800" i="1" dirty="0" smtClean="0">
                <a:latin typeface="Arial" pitchFamily="34" charset="0"/>
                <a:cs typeface="Arial" pitchFamily="34" charset="0"/>
              </a:rPr>
              <a:t>			</a:t>
            </a:r>
            <a:r>
              <a:rPr lang="en-US" sz="4800" i="1" dirty="0" smtClean="0">
                <a:latin typeface="Arial" pitchFamily="34" charset="0"/>
                <a:cs typeface="Arial" pitchFamily="34" charset="0"/>
              </a:rPr>
              <a:t>Bond S, Fall </a:t>
            </a:r>
            <a:r>
              <a:rPr lang="en-US" sz="4800" i="1" dirty="0" err="1" smtClean="0">
                <a:latin typeface="Arial" pitchFamily="34" charset="0"/>
                <a:cs typeface="Arial" pitchFamily="34" charset="0"/>
              </a:rPr>
              <a:t>M,et</a:t>
            </a:r>
            <a:r>
              <a:rPr lang="en-US" sz="4800" i="1" dirty="0" smtClean="0">
                <a:latin typeface="Arial" pitchFamily="34" charset="0"/>
                <a:cs typeface="Arial" pitchFamily="34" charset="0"/>
              </a:rPr>
              <a:t> al. 1990, 39 </a:t>
            </a:r>
            <a:endParaRPr lang="el-GR" sz="48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4800" i="1" dirty="0" smtClean="0">
                <a:latin typeface="Arial" pitchFamily="34" charset="0"/>
                <a:cs typeface="Arial" pitchFamily="34" charset="0"/>
              </a:rPr>
              <a:t>					                                         </a:t>
            </a:r>
            <a:r>
              <a:rPr lang="el-GR" sz="4800" i="1" dirty="0" smtClean="0">
                <a:latin typeface="Arial" pitchFamily="34" charset="0"/>
                <a:cs typeface="Arial" pitchFamily="34" charset="0"/>
              </a:rPr>
              <a:t>				</a:t>
            </a:r>
            <a:r>
              <a:rPr lang="en-US" sz="4800" i="1" dirty="0" smtClean="0">
                <a:latin typeface="Arial" pitchFamily="34" charset="0"/>
                <a:cs typeface="Arial" pitchFamily="34" charset="0"/>
              </a:rPr>
              <a:t>  Pearson A et al. 1989, 14:269</a:t>
            </a:r>
            <a:endParaRPr lang="el-GR" sz="4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l-GR" dirty="0" smtClean="0"/>
          </a:p>
          <a:p>
            <a:pPr lvl="0"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l-GR" dirty="0" smtClean="0">
                <a:latin typeface="Arial" pitchFamily="34" charset="0"/>
                <a:cs typeface="Arial" pitchFamily="34" charset="0"/>
              </a:rPr>
              <a:t>Σήμερα,  το μεγαλύτερο όργανο ελέγχου και αξιολόγησης των νοσοκομείων,  η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Joint Commission on Accreditation of Health Care Organizations (JCAHO)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αναγνωρίζει τη σπουδαιότητα της μέτρηση της ικανοποίησης των ασθενών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ως δείκτη  ποιότητας των παρεχόμενων υπηρεσιών υγείας </a:t>
            </a:r>
          </a:p>
          <a:p>
            <a:pPr lvl="0">
              <a:buNone/>
            </a:pPr>
            <a:endParaRPr lang="el-GR" sz="28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l-GR" sz="2800" dirty="0" smtClean="0">
                <a:latin typeface="Arial" pitchFamily="34" charset="0"/>
                <a:cs typeface="Arial" pitchFamily="34" charset="0"/>
              </a:rPr>
              <a:t>									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Abdellah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F.G, Levine E. 1964,527</a:t>
            </a:r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l-GR" sz="1600" dirty="0" smtClean="0">
                <a:latin typeface="Arial" pitchFamily="34" charset="0"/>
                <a:cs typeface="Arial" pitchFamily="34" charset="0"/>
              </a:rPr>
              <a:t>									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Fleming G.V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.1969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, 60:60-68.</a:t>
            </a:r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1600" dirty="0" smtClean="0">
                <a:latin typeface="Arial" pitchFamily="34" charset="0"/>
                <a:cs typeface="Arial" pitchFamily="34" charset="0"/>
              </a:rPr>
              <a:t>									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Leebov W..USA: AHA</a:t>
            </a:r>
            <a:r>
              <a:rPr lang="el-GR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1988 </a:t>
            </a:r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z="1600" dirty="0" smtClean="0">
                <a:latin typeface="Arial" pitchFamily="34" charset="0"/>
                <a:cs typeface="Arial" pitchFamily="34" charset="0"/>
              </a:rPr>
              <a:t>									</a:t>
            </a:r>
            <a:r>
              <a:rPr lang="en-GB" sz="1600" dirty="0" err="1" smtClean="0">
                <a:latin typeface="Arial" pitchFamily="34" charset="0"/>
                <a:cs typeface="Arial" pitchFamily="34" charset="0"/>
              </a:rPr>
              <a:t>Holzemer</a:t>
            </a:r>
            <a:r>
              <a:rPr lang="en-GB" sz="1600" dirty="0" smtClean="0">
                <a:latin typeface="Arial" pitchFamily="34" charset="0"/>
                <a:cs typeface="Arial" pitchFamily="34" charset="0"/>
              </a:rPr>
              <a:t> W.L. 1990, 10 (8):412-415</a:t>
            </a:r>
            <a:endParaRPr lang="el-GR" sz="1600" dirty="0" smtClean="0">
              <a:latin typeface="Arial" pitchFamily="34" charset="0"/>
              <a:cs typeface="Arial" pitchFamily="34" charset="0"/>
            </a:endParaRP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Μαζικές καταστροφές και  η σύνδεση τους με την  ποιότητα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Οι εργαζόμενοι στα δημόσια νοσοκομεία είναι εκείνοι που καλούνται να αντιμετωπίσουν σε πρώτο επίπεδο νοσηλευτικής φροντίδας τα προσερχόμενα με απρόβλεπτο ρυθμό θύματα από μια μαζική καταστροφή (σεισμό, πόλεμο, πανδημία) κ.α. 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Σε υφιστάμενες καταστάσεις απαιτούνται αυξημένοι πόροι υλικοί και ανθρώπινοι.</a:t>
            </a:r>
          </a:p>
          <a:p>
            <a:r>
              <a:rPr lang="el-GR" dirty="0" smtClean="0"/>
              <a:t>Πολλές φορές οι νοσηλευτικές μονάδες για να τις διαχειριστούν φτάνουν πέραν των δυνατοτήτων και των δυνάμεων  των.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SARS</a:t>
            </a:r>
            <a:r>
              <a:rPr lang="en-US" dirty="0" smtClean="0"/>
              <a:t>-CoV-2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πανδημία  του  </a:t>
            </a:r>
            <a:r>
              <a:rPr lang="en-US" i="1" dirty="0" smtClean="0"/>
              <a:t>SARS</a:t>
            </a:r>
            <a:r>
              <a:rPr lang="en-US" dirty="0" smtClean="0"/>
              <a:t>-CoV-2 </a:t>
            </a:r>
            <a:r>
              <a:rPr lang="el-GR" dirty="0" smtClean="0"/>
              <a:t>είναι  τέτοια κατάσταση έκτακτης ανάγκης  που φτάνει το δημόσιο σύστημα υγείας στα όρια του.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Η σχέση των μαζικών καταστροφών με την ποιότητα παρεχόμενων υπηρεσιών είναι αλληλένδετη λόγω της απαραίτητης εκ προοιμίου εκπαίδευσης του προσωπικού για να ανταποκριθεί στις υφιστάμενες ανάγκες </a:t>
            </a:r>
          </a:p>
          <a:p>
            <a:r>
              <a:rPr lang="el-GR" dirty="0" smtClean="0"/>
              <a:t>κατά συνέπεια μέσα από αυτή την διαδικασία οι επαγγελματίες υγείας οδηγούνται στην  βελτίωση της αποδοτικότητας και της αποτελεσματικότητας τους,  αλλά και στην καλύτερη διαχείριση των διαθέσιμων πόρων </a:t>
            </a:r>
          </a:p>
          <a:p>
            <a:r>
              <a:rPr lang="el-GR" dirty="0" smtClean="0"/>
              <a:t>κατ΄ επέκταση αυτό οδηγεί στην ποιότητα των παρεχόμενων υπηρεσιών υγείας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Τα επιτυχημένα νοσοκομεία εφαρμόζουν πρότυπα ποιότητας των παρεχόμενων υπηρεσιών υγείας  με μετρήσιμους δείκτες ποιότητας και απώτερο σκοπό την βελτίωση  της αποδοτικότητας και αποτελεσματικότητας για την δημιουργία του βέλτιστου μοντέλου στελέχωση τους.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Ενδεικτική βιβλιογραφία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GB" i="1" dirty="0" smtClean="0"/>
              <a:t>Working for patients</a:t>
            </a:r>
            <a:r>
              <a:rPr lang="en-GB" dirty="0" smtClean="0"/>
              <a:t>. London, Department of Health, HMSO. 1989.</a:t>
            </a:r>
            <a:endParaRPr lang="el-GR" dirty="0" smtClean="0"/>
          </a:p>
          <a:p>
            <a:r>
              <a:rPr lang="en-GB" dirty="0" smtClean="0"/>
              <a:t>8. Cooper J, Benjamin M. Clinical audit in practice. </a:t>
            </a:r>
            <a:r>
              <a:rPr lang="en-GB" i="1" dirty="0" smtClean="0"/>
              <a:t>Nurs</a:t>
            </a:r>
            <a:endParaRPr lang="el-GR" dirty="0" smtClean="0"/>
          </a:p>
          <a:p>
            <a:r>
              <a:rPr lang="en-GB" i="1" dirty="0" smtClean="0"/>
              <a:t>Standard </a:t>
            </a:r>
            <a:r>
              <a:rPr lang="en-GB" dirty="0" smtClean="0"/>
              <a:t>2004, 18:47–54, 56.</a:t>
            </a:r>
            <a:endParaRPr lang="el-GR" dirty="0" smtClean="0"/>
          </a:p>
          <a:p>
            <a:pPr lvl="0"/>
            <a:r>
              <a:rPr lang="en-US" i="1" dirty="0" smtClean="0"/>
              <a:t>Bond S, Fall M, Thomas L, Fowler P, Bond J. Primary Nursing  and Primary Medical Care: a comparative study in community hospitals. Health   Care Research Unit Report .University of Newcastle uponTyne.1990, 39. </a:t>
            </a:r>
            <a:endParaRPr lang="el-GR" dirty="0" smtClean="0"/>
          </a:p>
          <a:p>
            <a:pPr lvl="0"/>
            <a:r>
              <a:rPr lang="en-US" i="1" dirty="0" smtClean="0"/>
              <a:t>Pearson A, Durand I, </a:t>
            </a:r>
            <a:r>
              <a:rPr lang="en-US" i="1" dirty="0" err="1" smtClean="0"/>
              <a:t>Punton</a:t>
            </a:r>
            <a:r>
              <a:rPr lang="en-US" i="1" dirty="0" smtClean="0"/>
              <a:t> S. Determining quality in unit where nursing is the primary intervention. Journal of Advanced Nursing.1989, 14:269.</a:t>
            </a:r>
            <a:endParaRPr lang="el-GR" dirty="0" smtClean="0"/>
          </a:p>
          <a:p>
            <a:pPr lvl="0"/>
            <a:r>
              <a:rPr lang="en-GB" dirty="0" smtClean="0"/>
              <a:t> Donabedian A.K. Explorations in quality assessment and monitoring: The definition of quality and approaches to its assessment. Ann </a:t>
            </a:r>
            <a:r>
              <a:rPr lang="en-GB" dirty="0" err="1" smtClean="0"/>
              <a:t>Arbor</a:t>
            </a:r>
            <a:r>
              <a:rPr lang="en-GB" dirty="0" smtClean="0"/>
              <a:t>, MI: Health Administration Press. 1980</a:t>
            </a:r>
            <a:r>
              <a:rPr lang="en-US" dirty="0" smtClean="0"/>
              <a:t>.</a:t>
            </a:r>
            <a:endParaRPr lang="el-GR" dirty="0" smtClean="0"/>
          </a:p>
          <a:p>
            <a:pPr lvl="0"/>
            <a:r>
              <a:rPr lang="en-US" dirty="0" smtClean="0"/>
              <a:t>Juran, J,M. Juran on leadership for quality. New York . The Free Press.1989.  </a:t>
            </a:r>
            <a:endParaRPr lang="el-GR" dirty="0" smtClean="0"/>
          </a:p>
          <a:p>
            <a:pPr lvl="0"/>
            <a:r>
              <a:rPr lang="el-GR" dirty="0" smtClean="0"/>
              <a:t>Μερκούρης Α. Η ικανοποίηση του ασθενή κριτήριο ποιότητας Νοσηλευτικών υπηρεσιών. Διδακτορική διατριβή. Εθνικό και Καποδιστριακό Πανεπιστήμιο Αθηνών. Σχολή Επιστημών Υγείας τμήμα Νοσηλευτικής ,Αθήνα. 1996. </a:t>
            </a:r>
          </a:p>
          <a:p>
            <a:pPr lvl="0"/>
            <a:r>
              <a:rPr lang="en-US" dirty="0" smtClean="0"/>
              <a:t> Donabedian A. The seven pillars of quality .Archives of Pathology and Laboratory Medicine.1990, 144:1115-8. </a:t>
            </a:r>
            <a:endParaRPr lang="el-GR" dirty="0" smtClean="0"/>
          </a:p>
          <a:p>
            <a:pPr lvl="0"/>
            <a:r>
              <a:rPr lang="en-US" dirty="0" smtClean="0"/>
              <a:t>Hopkins A. Measuring the quality of medical care. Royal college of physicians, London.1990. </a:t>
            </a:r>
            <a:endParaRPr lang="el-GR" dirty="0" smtClean="0"/>
          </a:p>
          <a:p>
            <a:pPr lvl="0"/>
            <a:r>
              <a:rPr lang="en-US" dirty="0" smtClean="0"/>
              <a:t> Maxwell R. The quality dimension .Hospital Management International.1993. </a:t>
            </a:r>
            <a:endParaRPr lang="el-GR" dirty="0" smtClean="0"/>
          </a:p>
          <a:p>
            <a:pPr lvl="0"/>
            <a:r>
              <a:rPr lang="en-US" dirty="0" smtClean="0"/>
              <a:t>Donabedian A. Evaluation the quality of medical care. The </a:t>
            </a:r>
            <a:r>
              <a:rPr lang="en-US" dirty="0" err="1" smtClean="0"/>
              <a:t>Millebank</a:t>
            </a:r>
            <a:r>
              <a:rPr lang="en-US" dirty="0" smtClean="0"/>
              <a:t> Quarterly .2005, 83(4):691-729. 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r>
              <a:rPr lang="el-GR" dirty="0" smtClean="0"/>
              <a:t>Σας Ευχαριστώ για την προσοχή σας</a:t>
            </a:r>
            <a:r>
              <a:rPr lang="el-GR" dirty="0" smtClean="0"/>
              <a:t>!</a:t>
            </a:r>
          </a:p>
          <a:p>
            <a:pPr algn="ctr">
              <a:buNone/>
            </a:pPr>
            <a:endParaRPr lang="en-US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r>
              <a:rPr lang="en-US" dirty="0" smtClean="0"/>
              <a:t>lambrakimz@gmail.com</a:t>
            </a:r>
            <a:endParaRPr lang="el-GR" dirty="0" smtClean="0"/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43330C0C-89C0-4E1A-99F2-E2BC05F8D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 smtClean="0">
                <a:latin typeface="Arial" pitchFamily="34" charset="0"/>
                <a:cs typeface="Arial" pitchFamily="34" charset="0"/>
              </a:rPr>
              <a:t>Παρουσίαση ερευνητικής ομάδας</a:t>
            </a:r>
            <a:endParaRPr lang="el-G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67AE5E68-7EBF-4CB9-9191-228891FC9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412776"/>
            <a:ext cx="11449272" cy="43924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Επαγγελματίες υγείας από τον χώρο της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endParaRPr lang="el-G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/>
            <a:r>
              <a:rPr lang="el-GR" dirty="0" smtClean="0">
                <a:latin typeface="Arial" pitchFamily="34" charset="0"/>
                <a:cs typeface="Arial" pitchFamily="34" charset="0"/>
              </a:rPr>
              <a:t>Ιατρικής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/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 marL="0" indent="0"/>
            <a:r>
              <a:rPr lang="el-G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Νοσηλευτικής</a:t>
            </a: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/>
            <a:endParaRPr lang="el-G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/>
            <a:r>
              <a:rPr lang="el-GR" dirty="0" smtClean="0">
                <a:latin typeface="Arial" pitchFamily="34" charset="0"/>
                <a:cs typeface="Arial" pitchFamily="34" charset="0"/>
              </a:rPr>
              <a:t>Εκπαίδευσης </a:t>
            </a:r>
            <a:endParaRPr lang="el-G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4464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1196753"/>
            <a:ext cx="10972800" cy="4929412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Αναζήτηση προβλημάτων </a:t>
            </a:r>
          </a:p>
          <a:p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Διερεύνηση ζητημάτων  με σκοπό την επίλυση τους </a:t>
            </a:r>
          </a:p>
          <a:p>
            <a:pPr>
              <a:buNone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Δημιουργία προτάσεων αναβάθμισης των υπηρεσιών υγείας 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2423592" y="692696"/>
            <a:ext cx="68407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b="1" dirty="0" smtClean="0">
                <a:latin typeface="Arial" pitchFamily="34" charset="0"/>
                <a:cs typeface="Arial" pitchFamily="34" charset="0"/>
              </a:rPr>
              <a:t>Ο ρόλος τους</a:t>
            </a:r>
            <a:endParaRPr lang="el-GR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EF0A2C6-4C31-4651-8F95-2867D9E33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8098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latin typeface="Arial" pitchFamily="34" charset="0"/>
                <a:cs typeface="Arial" pitchFamily="34" charset="0"/>
              </a:rPr>
              <a:t>Έναρξη λειτουργίας </a:t>
            </a:r>
            <a:endParaRPr lang="el-GR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F3228618-45B7-4F08-8CB8-D290F1E3A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908720"/>
            <a:ext cx="11737304" cy="59492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8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Από το 2007 μελέτη ποιότητας παρεχόμενων υπηρεσιών υγείας και δημοσίευση προτύπων εργασιών</a:t>
            </a:r>
          </a:p>
          <a:p>
            <a:endParaRPr lang="el-GR" dirty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Έως και σήμερα εμπλουτισμός της ομάδας με νέα μέλη από όλα τα δημόσια νοσοκομεία της Κρήτης και συνέχεια των μελετών αναφορικά με την ανάδειξη καίριων ζητημάτων στο χώρο της υγείας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78948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34082"/>
          </a:xfrm>
        </p:spPr>
        <p:txBody>
          <a:bodyPr>
            <a:normAutofit/>
          </a:bodyPr>
          <a:lstStyle/>
          <a:p>
            <a:r>
              <a:rPr lang="el-GR" sz="3200" b="1" dirty="0" smtClean="0">
                <a:latin typeface="Arial" pitchFamily="34" charset="0"/>
                <a:cs typeface="Arial" pitchFamily="34" charset="0"/>
              </a:rPr>
              <a:t>Στόχος</a:t>
            </a:r>
            <a:endParaRPr lang="el-G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3352" y="908720"/>
            <a:ext cx="11737304" cy="5328592"/>
          </a:xfrm>
        </p:spPr>
        <p:txBody>
          <a:bodyPr>
            <a:noAutofit/>
          </a:bodyPr>
          <a:lstStyle/>
          <a:p>
            <a:r>
              <a:rPr lang="el-G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Η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ικανοποίηση ασθενή –χρήστη- χρηματοδότη  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Βελτίωση της πρόσβασης στις υπηρεσίες υγείας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διερεύνηση των συνθηκών θεραπείας και  αποθεραπείας του ασθενή 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εκπαίδευση των ασθενών και των οικογενειών τους 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σύνδεση με της ικανοποίησης του ασθενή με την  επαγγελματική ικανοποίηση και την επαγγελματική εξουθένωση του προσωπικού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συνεχιζόμενη εκπαίδευση επαγγελματιών υγείας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Σκοπός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1600203"/>
            <a:ext cx="11247040" cy="4525963"/>
          </a:xfrm>
        </p:spPr>
        <p:txBody>
          <a:bodyPr/>
          <a:lstStyle/>
          <a:p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Η Βελτίωση της αποδοτικότητας,  της αποτελεσματικότητας</a:t>
            </a:r>
          </a:p>
          <a:p>
            <a:pPr>
              <a:buNone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και της στελέχωσης των νοσηλευτικών ιδρυμάτων.</a:t>
            </a:r>
          </a:p>
          <a:p>
            <a:pPr>
              <a:buNone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smtClean="0">
                <a:latin typeface="Arial" pitchFamily="34" charset="0"/>
                <a:cs typeface="Arial" pitchFamily="34" charset="0"/>
              </a:rPr>
              <a:t>Γιατί….....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b="1" dirty="0" smtClean="0">
                <a:latin typeface="Arial" pitchFamily="34" charset="0"/>
                <a:cs typeface="Arial" pitchFamily="34" charset="0"/>
              </a:rPr>
            </a:br>
            <a:r>
              <a:rPr lang="el-GR" b="1" dirty="0" smtClean="0">
                <a:latin typeface="Arial" pitchFamily="34" charset="0"/>
                <a:cs typeface="Arial" pitchFamily="34" charset="0"/>
              </a:rPr>
              <a:t>Ο ασθενής - χρήστης των υπηρεσιών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υγείας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b="1" dirty="0" smtClean="0">
                <a:latin typeface="Arial" pitchFamily="34" charset="0"/>
                <a:cs typeface="Arial" pitchFamily="34" charset="0"/>
              </a:rPr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 Είναι ο μεγαλύτερος και σοβαρότερος καταναλωτής……..</a:t>
            </a:r>
          </a:p>
          <a:p>
            <a:pPr>
              <a:buNone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b="1" u="sng" dirty="0" smtClean="0">
                <a:latin typeface="Arial" pitchFamily="34" charset="0"/>
                <a:cs typeface="Arial" pitchFamily="34" charset="0"/>
              </a:rPr>
              <a:t>Συνεπώς</a:t>
            </a:r>
          </a:p>
          <a:p>
            <a:pPr>
              <a:buNone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 ικανοποίηση των προσδοκιών του  </a:t>
            </a:r>
          </a:p>
          <a:p>
            <a:pPr>
              <a:buNone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 κάλυψη των εσωτερικών αναγκών του </a:t>
            </a:r>
          </a:p>
          <a:p>
            <a:pPr>
              <a:buNone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Ο ενεργός ρόλος του  στην νοσηλευτική  φροντίδα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404664"/>
            <a:ext cx="10972800" cy="6192687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Βοηθούν στην καλύτερη αντιμετώπιση του προβλήματος υγείας του 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Αποδοχή των ιατρικών και νοσηλευτικών πράξεων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Θετική έκβαση της θεραπείας του</a:t>
            </a:r>
          </a:p>
          <a:p>
            <a:pPr>
              <a:buNone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b="1" u="sng" dirty="0" smtClean="0">
                <a:latin typeface="Arial" pitchFamily="34" charset="0"/>
                <a:cs typeface="Arial" pitchFamily="34" charset="0"/>
              </a:rPr>
              <a:t>Αποτέλεσμα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Λιγότερες ήμερες νοσηλείας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Εμπιστοσύνη στις υπηρεσίες υγείας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 Μείωση του κόστους νοσηλείας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b="1" dirty="0" smtClean="0">
                <a:latin typeface="Arial" pitchFamily="34" charset="0"/>
                <a:cs typeface="Arial" pitchFamily="34" charset="0"/>
              </a:rPr>
              <a:t>  Πρότυπα ποιότητας</a:t>
            </a:r>
            <a:endParaRPr lang="el-G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Όρκος του Ιπποκράτη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Ποιότητα και αξιολόγηση ως κώδικας καλής πρακτικής και δεοντολογίας.    </a:t>
            </a:r>
          </a:p>
          <a:p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Godman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Μέτρηση ποιότητα και αξιολόγηση με την εφαρμογή του (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Follow up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. Επανεξέταση και εκτίμηση του οφέλους και των ανεπιθύμητων ενεργειών από τις  θεραπευτικές παρεμβάσεις ένα έτος μετά.</a:t>
            </a:r>
          </a:p>
          <a:p>
            <a:pPr>
              <a:buNone/>
            </a:pPr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Flexner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εφαρμογή πρότυπου λειτουργίας Ιατρικών σχολών με την θέσπιση προγράμματος νοσοκομειακής τυποποίησης  (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Hospital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Standardization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Program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 πρόδρομος του  (Joint Commission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on Accreditation of Hospitals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MedicalHealth">
      <a:dk1>
        <a:sysClr val="windowText" lastClr="000000"/>
      </a:dk1>
      <a:lt1>
        <a:sysClr val="window" lastClr="FFFFFF"/>
      </a:lt1>
      <a:dk2>
        <a:srgbClr val="656367"/>
      </a:dk2>
      <a:lt2>
        <a:srgbClr val="F2F2F2"/>
      </a:lt2>
      <a:accent1>
        <a:srgbClr val="B82D2F"/>
      </a:accent1>
      <a:accent2>
        <a:srgbClr val="333333"/>
      </a:accent2>
      <a:accent3>
        <a:srgbClr val="2B4A63"/>
      </a:accent3>
      <a:accent4>
        <a:srgbClr val="445E45"/>
      </a:accent4>
      <a:accent5>
        <a:srgbClr val="5A3A64"/>
      </a:accent5>
      <a:accent6>
        <a:srgbClr val="DB8526"/>
      </a:accent6>
      <a:hlink>
        <a:srgbClr val="164E6E"/>
      </a:hlink>
      <a:folHlink>
        <a:srgbClr val="667F6D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MedicalHealth">
      <a:dk1>
        <a:sysClr val="windowText" lastClr="000000"/>
      </a:dk1>
      <a:lt1>
        <a:sysClr val="window" lastClr="FFFFFF"/>
      </a:lt1>
      <a:dk2>
        <a:srgbClr val="656367"/>
      </a:dk2>
      <a:lt2>
        <a:srgbClr val="F2F2F2"/>
      </a:lt2>
      <a:accent1>
        <a:srgbClr val="B82D2F"/>
      </a:accent1>
      <a:accent2>
        <a:srgbClr val="333333"/>
      </a:accent2>
      <a:accent3>
        <a:srgbClr val="2B4A63"/>
      </a:accent3>
      <a:accent4>
        <a:srgbClr val="445E45"/>
      </a:accent4>
      <a:accent5>
        <a:srgbClr val="5A3A64"/>
      </a:accent5>
      <a:accent6>
        <a:srgbClr val="DB8526"/>
      </a:accent6>
      <a:hlink>
        <a:srgbClr val="164E6E"/>
      </a:hlink>
      <a:folHlink>
        <a:srgbClr val="667F6D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</TotalTime>
  <Words>975</Words>
  <Application>Microsoft Office PowerPoint</Application>
  <PresentationFormat>Προσαρμογή</PresentationFormat>
  <Paragraphs>139</Paragraphs>
  <Slides>19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Υπό την αιγίδα του Γενικού Νοσοκομείου Λασιθίου Επιστημονική Διαδικτυακή Εσπερίδα Επαγγελματιών Υγείας Δημοσίων Νοσοκομείων της Κρήτης  </vt:lpstr>
      <vt:lpstr>Παρουσίαση ερευνητικής ομάδας</vt:lpstr>
      <vt:lpstr>Διαφάνεια 3</vt:lpstr>
      <vt:lpstr>Έναρξη λειτουργίας </vt:lpstr>
      <vt:lpstr>Στόχος</vt:lpstr>
      <vt:lpstr>Σκοπός </vt:lpstr>
      <vt:lpstr> Ο ασθενής - χρήστης των υπηρεσιών   υγείας  </vt:lpstr>
      <vt:lpstr>Διαφάνεια 8</vt:lpstr>
      <vt:lpstr>  Πρότυπα ποιότητας</vt:lpstr>
      <vt:lpstr>Διαφάνεια 10</vt:lpstr>
      <vt:lpstr>Η.Π.Α</vt:lpstr>
      <vt:lpstr>Μ. Βρετανία</vt:lpstr>
      <vt:lpstr>Διαφάνεια 13</vt:lpstr>
      <vt:lpstr>Μαζικές καταστροφές και  η σύνδεση τους με την  ποιότητα</vt:lpstr>
      <vt:lpstr>SARS-CoV-2</vt:lpstr>
      <vt:lpstr>Διαφάνεια 16</vt:lpstr>
      <vt:lpstr>Διαφάνεια 17</vt:lpstr>
      <vt:lpstr>Ενδεικτική βιβλιογραφία</vt:lpstr>
      <vt:lpstr>Διαφάνεια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</dc:title>
  <dc:creator>User</dc:creator>
  <cp:lastModifiedBy>User</cp:lastModifiedBy>
  <cp:revision>167</cp:revision>
  <dcterms:created xsi:type="dcterms:W3CDTF">2020-10-18T20:20:46Z</dcterms:created>
  <dcterms:modified xsi:type="dcterms:W3CDTF">2020-12-15T15:29:23Z</dcterms:modified>
</cp:coreProperties>
</file>