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43"/>
  </p:notesMasterIdLst>
  <p:sldIdLst>
    <p:sldId id="256" r:id="rId2"/>
    <p:sldId id="306" r:id="rId3"/>
    <p:sldId id="260" r:id="rId4"/>
    <p:sldId id="259" r:id="rId5"/>
    <p:sldId id="262" r:id="rId6"/>
    <p:sldId id="263" r:id="rId7"/>
    <p:sldId id="264" r:id="rId8"/>
    <p:sldId id="265" r:id="rId9"/>
    <p:sldId id="313" r:id="rId10"/>
    <p:sldId id="307" r:id="rId11"/>
    <p:sldId id="266" r:id="rId12"/>
    <p:sldId id="268" r:id="rId13"/>
    <p:sldId id="272" r:id="rId14"/>
    <p:sldId id="269" r:id="rId15"/>
    <p:sldId id="275" r:id="rId16"/>
    <p:sldId id="270" r:id="rId17"/>
    <p:sldId id="273" r:id="rId18"/>
    <p:sldId id="274" r:id="rId19"/>
    <p:sldId id="279" r:id="rId20"/>
    <p:sldId id="277" r:id="rId21"/>
    <p:sldId id="278" r:id="rId22"/>
    <p:sldId id="280" r:id="rId23"/>
    <p:sldId id="281" r:id="rId24"/>
    <p:sldId id="282" r:id="rId25"/>
    <p:sldId id="295" r:id="rId26"/>
    <p:sldId id="285" r:id="rId27"/>
    <p:sldId id="287" r:id="rId28"/>
    <p:sldId id="288" r:id="rId29"/>
    <p:sldId id="289" r:id="rId30"/>
    <p:sldId id="291" r:id="rId31"/>
    <p:sldId id="296" r:id="rId32"/>
    <p:sldId id="299" r:id="rId33"/>
    <p:sldId id="300" r:id="rId34"/>
    <p:sldId id="302" r:id="rId35"/>
    <p:sldId id="303" r:id="rId36"/>
    <p:sldId id="305" r:id="rId37"/>
    <p:sldId id="308" r:id="rId38"/>
    <p:sldId id="311" r:id="rId39"/>
    <p:sldId id="312" r:id="rId40"/>
    <p:sldId id="309" r:id="rId41"/>
    <p:sldId id="310" r:id="rId42"/>
  </p:sldIdLst>
  <p:sldSz cx="9144000" cy="5715000" type="screen16x10"/>
  <p:notesSz cx="6858000" cy="9144000"/>
  <p:defaultTextStyle>
    <a:defPPr>
      <a:defRPr lang="el-G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2" algn="l" defTabSz="914341" rtl="0" eaLnBrk="1" latinLnBrk="0" hangingPunct="1">
      <a:defRPr sz="1800" kern="1200">
        <a:solidFill>
          <a:schemeClr val="tx1"/>
        </a:solidFill>
        <a:latin typeface="+mn-lt"/>
        <a:ea typeface="+mn-ea"/>
        <a:cs typeface="+mn-cs"/>
      </a:defRPr>
    </a:lvl5pPr>
    <a:lvl6pPr marL="2285853" algn="l" defTabSz="914341" rtl="0" eaLnBrk="1" latinLnBrk="0" hangingPunct="1">
      <a:defRPr sz="1800" kern="1200">
        <a:solidFill>
          <a:schemeClr val="tx1"/>
        </a:solidFill>
        <a:latin typeface="+mn-lt"/>
        <a:ea typeface="+mn-ea"/>
        <a:cs typeface="+mn-cs"/>
      </a:defRPr>
    </a:lvl6pPr>
    <a:lvl7pPr marL="2743024" algn="l" defTabSz="914341" rtl="0" eaLnBrk="1" latinLnBrk="0" hangingPunct="1">
      <a:defRPr sz="1800" kern="1200">
        <a:solidFill>
          <a:schemeClr val="tx1"/>
        </a:solidFill>
        <a:latin typeface="+mn-lt"/>
        <a:ea typeface="+mn-ea"/>
        <a:cs typeface="+mn-cs"/>
      </a:defRPr>
    </a:lvl7pPr>
    <a:lvl8pPr marL="3200194" algn="l" defTabSz="914341" rtl="0" eaLnBrk="1" latinLnBrk="0" hangingPunct="1">
      <a:defRPr sz="1800" kern="1200">
        <a:solidFill>
          <a:schemeClr val="tx1"/>
        </a:solidFill>
        <a:latin typeface="+mn-lt"/>
        <a:ea typeface="+mn-ea"/>
        <a:cs typeface="+mn-cs"/>
      </a:defRPr>
    </a:lvl8pPr>
    <a:lvl9pPr marL="3657365" algn="l" defTabSz="91434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88889" autoAdjust="0"/>
  </p:normalViewPr>
  <p:slideViewPr>
    <p:cSldViewPr>
      <p:cViewPr>
        <p:scale>
          <a:sx n="106" d="100"/>
          <a:sy n="106" d="100"/>
        </p:scale>
        <p:origin x="-336" y="-6"/>
      </p:cViewPr>
      <p:guideLst>
        <p:guide orient="horz" pos="1800"/>
        <p:guide pos="2880"/>
      </p:guideLst>
    </p:cSldViewPr>
  </p:slideViewPr>
  <p:outlineViewPr>
    <p:cViewPr>
      <p:scale>
        <a:sx n="33" d="100"/>
        <a:sy n="33" d="100"/>
      </p:scale>
      <p:origin x="0" y="44430"/>
    </p:cViewPr>
  </p:outlineViewPr>
  <p:notesTextViewPr>
    <p:cViewPr>
      <p:scale>
        <a:sx n="33" d="100"/>
        <a:sy n="33"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D726B-024E-47A2-93A3-7D509B54EF1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43848076-8917-4738-A115-CAE603A7CF35}">
      <dgm:prSet phldrT="[Κείμενο]" custT="1"/>
      <dgm:spPr/>
      <dgm:t>
        <a:bodyPr/>
        <a:lstStyle/>
        <a:p>
          <a:r>
            <a:rPr lang="el-GR" sz="2000" dirty="0" smtClean="0"/>
            <a:t>Εξωγενείς</a:t>
          </a:r>
        </a:p>
        <a:p>
          <a:r>
            <a:rPr lang="el-GR" sz="2000" dirty="0" smtClean="0"/>
            <a:t>παράγοντες</a:t>
          </a:r>
          <a:endParaRPr lang="el-GR" sz="2000" dirty="0"/>
        </a:p>
      </dgm:t>
    </dgm:pt>
    <dgm:pt modelId="{3AA0F053-BBC8-4202-BEFA-FDCC709905D5}" type="parTrans" cxnId="{20E65BD0-FC25-43D9-9DC0-4C4D70890445}">
      <dgm:prSet/>
      <dgm:spPr/>
      <dgm:t>
        <a:bodyPr/>
        <a:lstStyle/>
        <a:p>
          <a:endParaRPr lang="el-GR"/>
        </a:p>
      </dgm:t>
    </dgm:pt>
    <dgm:pt modelId="{76317A4F-D423-4C08-86A5-10EA89A093C6}" type="sibTrans" cxnId="{20E65BD0-FC25-43D9-9DC0-4C4D70890445}">
      <dgm:prSet/>
      <dgm:spPr/>
      <dgm:t>
        <a:bodyPr/>
        <a:lstStyle/>
        <a:p>
          <a:endParaRPr lang="el-GR"/>
        </a:p>
      </dgm:t>
    </dgm:pt>
    <dgm:pt modelId="{FC0690FF-A1EC-49BA-9350-28A3B62CECED}">
      <dgm:prSet phldrT="[Κείμενο]" custT="1"/>
      <dgm:spPr/>
      <dgm:t>
        <a:bodyPr/>
        <a:lstStyle/>
        <a:p>
          <a:r>
            <a:rPr lang="el-GR" sz="2000" dirty="0" smtClean="0"/>
            <a:t>που επηρεάζουν τα εξωτερικά στρώματα του δέρματος</a:t>
          </a:r>
          <a:endParaRPr lang="el-GR" sz="2000" dirty="0"/>
        </a:p>
      </dgm:t>
    </dgm:pt>
    <dgm:pt modelId="{0E2B33E8-F17C-4D68-8E33-29C1D9BE7A58}" type="parTrans" cxnId="{85DC985C-BDE7-4339-A2C5-48EA8FF9CCDC}">
      <dgm:prSet/>
      <dgm:spPr/>
      <dgm:t>
        <a:bodyPr/>
        <a:lstStyle/>
        <a:p>
          <a:endParaRPr lang="el-GR"/>
        </a:p>
      </dgm:t>
    </dgm:pt>
    <dgm:pt modelId="{F2F816BA-E958-4679-9845-7C0C23809A3D}" type="sibTrans" cxnId="{85DC985C-BDE7-4339-A2C5-48EA8FF9CCDC}">
      <dgm:prSet/>
      <dgm:spPr/>
      <dgm:t>
        <a:bodyPr/>
        <a:lstStyle/>
        <a:p>
          <a:endParaRPr lang="el-GR"/>
        </a:p>
      </dgm:t>
    </dgm:pt>
    <dgm:pt modelId="{3801D6DD-00DF-4B44-A9CF-3E778C81A909}">
      <dgm:prSet phldrT="[Κείμενο]" custT="1"/>
      <dgm:spPr/>
      <dgm:t>
        <a:bodyPr/>
        <a:lstStyle/>
        <a:p>
          <a:r>
            <a:rPr lang="el-GR" sz="2000" dirty="0" smtClean="0"/>
            <a:t>Ενδογενείς </a:t>
          </a:r>
        </a:p>
        <a:p>
          <a:r>
            <a:rPr lang="el-GR" sz="2000" dirty="0" smtClean="0"/>
            <a:t>παράγοντες</a:t>
          </a:r>
        </a:p>
        <a:p>
          <a:r>
            <a:rPr lang="el-GR" sz="2000" dirty="0" smtClean="0"/>
            <a:t>(οργανικοί)</a:t>
          </a:r>
          <a:endParaRPr lang="el-GR" sz="2000" dirty="0"/>
        </a:p>
      </dgm:t>
    </dgm:pt>
    <dgm:pt modelId="{F31B5643-ADB0-429C-A24B-49EB821333C5}" type="parTrans" cxnId="{DB48A3F9-02A7-441C-8765-84F27E904806}">
      <dgm:prSet/>
      <dgm:spPr/>
      <dgm:t>
        <a:bodyPr/>
        <a:lstStyle/>
        <a:p>
          <a:endParaRPr lang="el-GR"/>
        </a:p>
      </dgm:t>
    </dgm:pt>
    <dgm:pt modelId="{41480241-F4B3-47C2-86E4-D0F35DFB4F82}" type="sibTrans" cxnId="{DB48A3F9-02A7-441C-8765-84F27E904806}">
      <dgm:prSet/>
      <dgm:spPr/>
      <dgm:t>
        <a:bodyPr/>
        <a:lstStyle/>
        <a:p>
          <a:endParaRPr lang="el-GR"/>
        </a:p>
      </dgm:t>
    </dgm:pt>
    <dgm:pt modelId="{80BCDB44-5930-4BA2-96D1-D30AB142136F}">
      <dgm:prSet phldrT="[Κείμενο]" custT="1"/>
      <dgm:spPr/>
      <dgm:t>
        <a:bodyPr/>
        <a:lstStyle/>
        <a:p>
          <a:r>
            <a:rPr lang="el-GR" sz="2000" dirty="0" smtClean="0"/>
            <a:t>που διαταράσσεται η απορροφητική ικανότητα των ιστών</a:t>
          </a:r>
          <a:endParaRPr lang="el-GR" sz="2000" dirty="0"/>
        </a:p>
      </dgm:t>
    </dgm:pt>
    <dgm:pt modelId="{0ABDF684-3FE2-4754-9BB9-58B333E9DF5F}" type="parTrans" cxnId="{FEAB60D8-CF56-4F96-B7FE-1C6E029DF6D1}">
      <dgm:prSet/>
      <dgm:spPr/>
      <dgm:t>
        <a:bodyPr/>
        <a:lstStyle/>
        <a:p>
          <a:endParaRPr lang="el-GR"/>
        </a:p>
      </dgm:t>
    </dgm:pt>
    <dgm:pt modelId="{180133F2-B1E4-454D-BACF-78CB104D5D15}" type="sibTrans" cxnId="{FEAB60D8-CF56-4F96-B7FE-1C6E029DF6D1}">
      <dgm:prSet/>
      <dgm:spPr/>
      <dgm:t>
        <a:bodyPr/>
        <a:lstStyle/>
        <a:p>
          <a:endParaRPr lang="el-GR"/>
        </a:p>
      </dgm:t>
    </dgm:pt>
    <dgm:pt modelId="{BEE63239-588E-4489-A0DD-58FCC674E030}" type="pres">
      <dgm:prSet presAssocID="{075D726B-024E-47A2-93A3-7D509B54EF15}" presName="Name0" presStyleCnt="0">
        <dgm:presLayoutVars>
          <dgm:dir/>
          <dgm:animLvl val="lvl"/>
          <dgm:resizeHandles/>
        </dgm:presLayoutVars>
      </dgm:prSet>
      <dgm:spPr/>
      <dgm:t>
        <a:bodyPr/>
        <a:lstStyle/>
        <a:p>
          <a:endParaRPr lang="el-GR"/>
        </a:p>
      </dgm:t>
    </dgm:pt>
    <dgm:pt modelId="{32DE5CE1-F95D-45B6-9486-730957B01251}" type="pres">
      <dgm:prSet presAssocID="{43848076-8917-4738-A115-CAE603A7CF35}" presName="linNode" presStyleCnt="0"/>
      <dgm:spPr/>
    </dgm:pt>
    <dgm:pt modelId="{0E9FEB20-4404-49ED-9D7D-48474DF738CE}" type="pres">
      <dgm:prSet presAssocID="{43848076-8917-4738-A115-CAE603A7CF35}" presName="parentShp" presStyleLbl="node1" presStyleIdx="0" presStyleCnt="2">
        <dgm:presLayoutVars>
          <dgm:bulletEnabled val="1"/>
        </dgm:presLayoutVars>
      </dgm:prSet>
      <dgm:spPr/>
      <dgm:t>
        <a:bodyPr/>
        <a:lstStyle/>
        <a:p>
          <a:endParaRPr lang="el-GR"/>
        </a:p>
      </dgm:t>
    </dgm:pt>
    <dgm:pt modelId="{2AEC543A-494B-482D-B770-A9C681F00027}" type="pres">
      <dgm:prSet presAssocID="{43848076-8917-4738-A115-CAE603A7CF35}" presName="childShp" presStyleLbl="bgAccFollowNode1" presStyleIdx="0" presStyleCnt="2">
        <dgm:presLayoutVars>
          <dgm:bulletEnabled val="1"/>
        </dgm:presLayoutVars>
      </dgm:prSet>
      <dgm:spPr/>
      <dgm:t>
        <a:bodyPr/>
        <a:lstStyle/>
        <a:p>
          <a:endParaRPr lang="el-GR"/>
        </a:p>
      </dgm:t>
    </dgm:pt>
    <dgm:pt modelId="{9E38C45C-7419-4503-94A1-35CE030BB418}" type="pres">
      <dgm:prSet presAssocID="{76317A4F-D423-4C08-86A5-10EA89A093C6}" presName="spacing" presStyleCnt="0"/>
      <dgm:spPr/>
    </dgm:pt>
    <dgm:pt modelId="{4F870C42-66A2-42C9-9941-1B60DCE9DE99}" type="pres">
      <dgm:prSet presAssocID="{3801D6DD-00DF-4B44-A9CF-3E778C81A909}" presName="linNode" presStyleCnt="0"/>
      <dgm:spPr/>
    </dgm:pt>
    <dgm:pt modelId="{7021CBAC-5D33-469F-8AF4-AD50E02DA76D}" type="pres">
      <dgm:prSet presAssocID="{3801D6DD-00DF-4B44-A9CF-3E778C81A909}" presName="parentShp" presStyleLbl="node1" presStyleIdx="1" presStyleCnt="2">
        <dgm:presLayoutVars>
          <dgm:bulletEnabled val="1"/>
        </dgm:presLayoutVars>
      </dgm:prSet>
      <dgm:spPr/>
      <dgm:t>
        <a:bodyPr/>
        <a:lstStyle/>
        <a:p>
          <a:endParaRPr lang="el-GR"/>
        </a:p>
      </dgm:t>
    </dgm:pt>
    <dgm:pt modelId="{674F1561-645C-4304-B6AC-873295E2A88B}" type="pres">
      <dgm:prSet presAssocID="{3801D6DD-00DF-4B44-A9CF-3E778C81A909}" presName="childShp" presStyleLbl="bgAccFollowNode1" presStyleIdx="1" presStyleCnt="2">
        <dgm:presLayoutVars>
          <dgm:bulletEnabled val="1"/>
        </dgm:presLayoutVars>
      </dgm:prSet>
      <dgm:spPr/>
      <dgm:t>
        <a:bodyPr/>
        <a:lstStyle/>
        <a:p>
          <a:endParaRPr lang="el-GR"/>
        </a:p>
      </dgm:t>
    </dgm:pt>
  </dgm:ptLst>
  <dgm:cxnLst>
    <dgm:cxn modelId="{FEAB60D8-CF56-4F96-B7FE-1C6E029DF6D1}" srcId="{3801D6DD-00DF-4B44-A9CF-3E778C81A909}" destId="{80BCDB44-5930-4BA2-96D1-D30AB142136F}" srcOrd="0" destOrd="0" parTransId="{0ABDF684-3FE2-4754-9BB9-58B333E9DF5F}" sibTransId="{180133F2-B1E4-454D-BACF-78CB104D5D15}"/>
    <dgm:cxn modelId="{85DC985C-BDE7-4339-A2C5-48EA8FF9CCDC}" srcId="{43848076-8917-4738-A115-CAE603A7CF35}" destId="{FC0690FF-A1EC-49BA-9350-28A3B62CECED}" srcOrd="0" destOrd="0" parTransId="{0E2B33E8-F17C-4D68-8E33-29C1D9BE7A58}" sibTransId="{F2F816BA-E958-4679-9845-7C0C23809A3D}"/>
    <dgm:cxn modelId="{979D782B-7B7C-4EC8-B720-27DD698FB98F}" type="presOf" srcId="{3801D6DD-00DF-4B44-A9CF-3E778C81A909}" destId="{7021CBAC-5D33-469F-8AF4-AD50E02DA76D}" srcOrd="0" destOrd="0" presId="urn:microsoft.com/office/officeart/2005/8/layout/vList6"/>
    <dgm:cxn modelId="{DB48A3F9-02A7-441C-8765-84F27E904806}" srcId="{075D726B-024E-47A2-93A3-7D509B54EF15}" destId="{3801D6DD-00DF-4B44-A9CF-3E778C81A909}" srcOrd="1" destOrd="0" parTransId="{F31B5643-ADB0-429C-A24B-49EB821333C5}" sibTransId="{41480241-F4B3-47C2-86E4-D0F35DFB4F82}"/>
    <dgm:cxn modelId="{20E65BD0-FC25-43D9-9DC0-4C4D70890445}" srcId="{075D726B-024E-47A2-93A3-7D509B54EF15}" destId="{43848076-8917-4738-A115-CAE603A7CF35}" srcOrd="0" destOrd="0" parTransId="{3AA0F053-BBC8-4202-BEFA-FDCC709905D5}" sibTransId="{76317A4F-D423-4C08-86A5-10EA89A093C6}"/>
    <dgm:cxn modelId="{96E548C4-D4B4-4A95-92AC-6975A5F6721A}" type="presOf" srcId="{FC0690FF-A1EC-49BA-9350-28A3B62CECED}" destId="{2AEC543A-494B-482D-B770-A9C681F00027}" srcOrd="0" destOrd="0" presId="urn:microsoft.com/office/officeart/2005/8/layout/vList6"/>
    <dgm:cxn modelId="{BC058919-9EAE-48BF-ABC6-1AD0FAE524A3}" type="presOf" srcId="{075D726B-024E-47A2-93A3-7D509B54EF15}" destId="{BEE63239-588E-4489-A0DD-58FCC674E030}" srcOrd="0" destOrd="0" presId="urn:microsoft.com/office/officeart/2005/8/layout/vList6"/>
    <dgm:cxn modelId="{7EA942D1-F24E-4EC6-9682-708478572044}" type="presOf" srcId="{80BCDB44-5930-4BA2-96D1-D30AB142136F}" destId="{674F1561-645C-4304-B6AC-873295E2A88B}" srcOrd="0" destOrd="0" presId="urn:microsoft.com/office/officeart/2005/8/layout/vList6"/>
    <dgm:cxn modelId="{9D38A350-DCD7-4370-A23D-B6C4792FD1F1}" type="presOf" srcId="{43848076-8917-4738-A115-CAE603A7CF35}" destId="{0E9FEB20-4404-49ED-9D7D-48474DF738CE}" srcOrd="0" destOrd="0" presId="urn:microsoft.com/office/officeart/2005/8/layout/vList6"/>
    <dgm:cxn modelId="{B426F66D-EF44-4F4D-BC6C-40792213F90E}" type="presParOf" srcId="{BEE63239-588E-4489-A0DD-58FCC674E030}" destId="{32DE5CE1-F95D-45B6-9486-730957B01251}" srcOrd="0" destOrd="0" presId="urn:microsoft.com/office/officeart/2005/8/layout/vList6"/>
    <dgm:cxn modelId="{CB9D766C-2ABF-4764-A81C-EC0C130ADA55}" type="presParOf" srcId="{32DE5CE1-F95D-45B6-9486-730957B01251}" destId="{0E9FEB20-4404-49ED-9D7D-48474DF738CE}" srcOrd="0" destOrd="0" presId="urn:microsoft.com/office/officeart/2005/8/layout/vList6"/>
    <dgm:cxn modelId="{0FFB0874-2692-4517-B917-580D45FB581D}" type="presParOf" srcId="{32DE5CE1-F95D-45B6-9486-730957B01251}" destId="{2AEC543A-494B-482D-B770-A9C681F00027}" srcOrd="1" destOrd="0" presId="urn:microsoft.com/office/officeart/2005/8/layout/vList6"/>
    <dgm:cxn modelId="{B2CE52B1-C9D2-4DF8-A23D-91E7B497D256}" type="presParOf" srcId="{BEE63239-588E-4489-A0DD-58FCC674E030}" destId="{9E38C45C-7419-4503-94A1-35CE030BB418}" srcOrd="1" destOrd="0" presId="urn:microsoft.com/office/officeart/2005/8/layout/vList6"/>
    <dgm:cxn modelId="{021572D0-B329-4E71-851A-725C976FF6F7}" type="presParOf" srcId="{BEE63239-588E-4489-A0DD-58FCC674E030}" destId="{4F870C42-66A2-42C9-9941-1B60DCE9DE99}" srcOrd="2" destOrd="0" presId="urn:microsoft.com/office/officeart/2005/8/layout/vList6"/>
    <dgm:cxn modelId="{A06F9B9B-18C9-411C-8280-7421BB82CADD}" type="presParOf" srcId="{4F870C42-66A2-42C9-9941-1B60DCE9DE99}" destId="{7021CBAC-5D33-469F-8AF4-AD50E02DA76D}" srcOrd="0" destOrd="0" presId="urn:microsoft.com/office/officeart/2005/8/layout/vList6"/>
    <dgm:cxn modelId="{2DDA1CD8-0A5C-43BE-AF27-D1A6C6937EB9}" type="presParOf" srcId="{4F870C42-66A2-42C9-9941-1B60DCE9DE99}" destId="{674F1561-645C-4304-B6AC-873295E2A88B}"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A2DAADF2-3ACA-44E0-8AAB-D014205404B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06AF6109-5BFB-4BFF-992A-801E1CFBBDA2}">
      <dgm:prSet phldrT="[Κείμενο]" custT="1"/>
      <dgm:spPr/>
      <dgm:t>
        <a:bodyPr/>
        <a:lstStyle/>
        <a:p>
          <a:r>
            <a:rPr lang="el-GR" sz="1600" dirty="0" smtClean="0"/>
            <a:t>Εξωγενείς</a:t>
          </a:r>
        </a:p>
        <a:p>
          <a:r>
            <a:rPr lang="el-GR" sz="1600" dirty="0" smtClean="0"/>
            <a:t>παράγοντες</a:t>
          </a:r>
          <a:endParaRPr lang="el-GR" sz="1600" dirty="0"/>
        </a:p>
      </dgm:t>
    </dgm:pt>
    <dgm:pt modelId="{587EF023-F64C-4240-88EC-F0A65437226A}" type="parTrans" cxnId="{2A277830-62A6-4E6F-AF5C-4BE8E6C436EE}">
      <dgm:prSet/>
      <dgm:spPr/>
      <dgm:t>
        <a:bodyPr/>
        <a:lstStyle/>
        <a:p>
          <a:endParaRPr lang="el-GR"/>
        </a:p>
      </dgm:t>
    </dgm:pt>
    <dgm:pt modelId="{43C09992-1270-4367-957F-BCF9651BC41F}" type="sibTrans" cxnId="{2A277830-62A6-4E6F-AF5C-4BE8E6C436EE}">
      <dgm:prSet/>
      <dgm:spPr/>
      <dgm:t>
        <a:bodyPr/>
        <a:lstStyle/>
        <a:p>
          <a:endParaRPr lang="el-GR"/>
        </a:p>
      </dgm:t>
    </dgm:pt>
    <dgm:pt modelId="{D38083BB-8BED-4BDB-B486-EDD684622B57}">
      <dgm:prSet phldrT="[Κείμενο]" custT="1"/>
      <dgm:spPr/>
      <dgm:t>
        <a:bodyPr/>
        <a:lstStyle/>
        <a:p>
          <a:r>
            <a:rPr lang="el-GR" sz="2000" b="1" dirty="0" smtClean="0">
              <a:solidFill>
                <a:schemeClr val="accent4">
                  <a:lumMod val="75000"/>
                </a:schemeClr>
              </a:solidFill>
            </a:rPr>
            <a:t>Πίεση</a:t>
          </a:r>
          <a:r>
            <a:rPr lang="el-GR" sz="1400" dirty="0" smtClean="0"/>
            <a:t>(στα σημεία που προεξέχουν ασκείται πίεση κ έτσι η νέκρωση ξεκινά πρώτα εσωτερικά και μετά φτάνει στην επιφάνεια του δέρματος)</a:t>
          </a:r>
          <a:endParaRPr lang="el-GR" sz="1400" dirty="0"/>
        </a:p>
      </dgm:t>
    </dgm:pt>
    <dgm:pt modelId="{425011CC-21A8-4088-9858-369F038FECED}" type="parTrans" cxnId="{7507D49C-9B2E-419E-8119-20D4E4EBAFFE}">
      <dgm:prSet/>
      <dgm:spPr/>
      <dgm:t>
        <a:bodyPr/>
        <a:lstStyle/>
        <a:p>
          <a:endParaRPr lang="el-GR" dirty="0"/>
        </a:p>
      </dgm:t>
    </dgm:pt>
    <dgm:pt modelId="{E8B1C1AE-E959-4F38-B84F-0428B02C7400}" type="sibTrans" cxnId="{7507D49C-9B2E-419E-8119-20D4E4EBAFFE}">
      <dgm:prSet/>
      <dgm:spPr/>
      <dgm:t>
        <a:bodyPr/>
        <a:lstStyle/>
        <a:p>
          <a:endParaRPr lang="el-GR"/>
        </a:p>
      </dgm:t>
    </dgm:pt>
    <dgm:pt modelId="{49EB41B4-53B4-464E-ABC3-323F7F27D92A}">
      <dgm:prSet phldrT="[Κείμενο]" custT="1"/>
      <dgm:spPr/>
      <dgm:t>
        <a:bodyPr/>
        <a:lstStyle/>
        <a:p>
          <a:r>
            <a:rPr lang="el-GR" sz="1800" b="1" dirty="0" smtClean="0">
              <a:solidFill>
                <a:srgbClr val="00B0F0"/>
              </a:solidFill>
            </a:rPr>
            <a:t>Διατμητικές δυνάμεις</a:t>
          </a:r>
          <a:r>
            <a:rPr lang="el-GR" sz="1600" dirty="0" smtClean="0"/>
            <a:t>( σε θέση </a:t>
          </a:r>
          <a:r>
            <a:rPr lang="en-US" sz="1600" dirty="0" smtClean="0"/>
            <a:t>fowler </a:t>
          </a:r>
          <a:r>
            <a:rPr lang="el-GR" sz="1600" dirty="0" smtClean="0"/>
            <a:t>ή ημι</a:t>
          </a:r>
          <a:r>
            <a:rPr lang="en-US" sz="1600" dirty="0" smtClean="0"/>
            <a:t>fowler, </a:t>
          </a:r>
          <a:r>
            <a:rPr lang="el-GR" sz="1600" dirty="0" smtClean="0"/>
            <a:t>το σώμα γλιστρά και το δέρμα παραμένει στην ίδια θέση→τραυματισμός  δέρματος</a:t>
          </a:r>
          <a:endParaRPr lang="el-GR" sz="1600" dirty="0"/>
        </a:p>
      </dgm:t>
    </dgm:pt>
    <dgm:pt modelId="{43F74BDE-9141-4E3E-BA81-5902CE70DED2}" type="parTrans" cxnId="{4C853EF2-F0CF-4467-AF30-B0BD06D2FB02}">
      <dgm:prSet/>
      <dgm:spPr/>
      <dgm:t>
        <a:bodyPr/>
        <a:lstStyle/>
        <a:p>
          <a:endParaRPr lang="el-GR" dirty="0"/>
        </a:p>
      </dgm:t>
    </dgm:pt>
    <dgm:pt modelId="{28444637-E575-42EE-89F0-A998218088F8}" type="sibTrans" cxnId="{4C853EF2-F0CF-4467-AF30-B0BD06D2FB02}">
      <dgm:prSet/>
      <dgm:spPr/>
      <dgm:t>
        <a:bodyPr/>
        <a:lstStyle/>
        <a:p>
          <a:endParaRPr lang="el-GR"/>
        </a:p>
      </dgm:t>
    </dgm:pt>
    <dgm:pt modelId="{58E323B7-A105-4F65-A969-51CD325BEC0B}">
      <dgm:prSet custT="1"/>
      <dgm:spPr/>
      <dgm:t>
        <a:bodyPr/>
        <a:lstStyle/>
        <a:p>
          <a:r>
            <a:rPr lang="el-GR" sz="1800" b="1" dirty="0" smtClean="0">
              <a:solidFill>
                <a:srgbClr val="00B050"/>
              </a:solidFill>
            </a:rPr>
            <a:t>Υγρασία </a:t>
          </a:r>
          <a:r>
            <a:rPr lang="el-GR" sz="1800" b="1" dirty="0" smtClean="0">
              <a:solidFill>
                <a:schemeClr val="tx1"/>
              </a:solidFill>
            </a:rPr>
            <a:t>  </a:t>
          </a:r>
          <a:r>
            <a:rPr lang="el-GR" sz="1800" dirty="0" smtClean="0"/>
            <a:t>(</a:t>
          </a:r>
          <a:r>
            <a:rPr lang="el-GR" sz="1600" dirty="0" smtClean="0"/>
            <a:t>ούρα ,κόπρανα, εφίδρωση→μούλιασμα δέρματος→λύση συνέχειας του δέρματος)</a:t>
          </a:r>
          <a:endParaRPr lang="el-GR" sz="1600" dirty="0"/>
        </a:p>
      </dgm:t>
    </dgm:pt>
    <dgm:pt modelId="{EBAB45D7-F9AB-4AA5-930E-B6B662F28140}" type="parTrans" cxnId="{1AA4A878-B50C-48DD-A27B-B443656108D5}">
      <dgm:prSet/>
      <dgm:spPr/>
      <dgm:t>
        <a:bodyPr/>
        <a:lstStyle/>
        <a:p>
          <a:endParaRPr lang="el-GR" dirty="0"/>
        </a:p>
      </dgm:t>
    </dgm:pt>
    <dgm:pt modelId="{A8CD92B5-76E9-4796-959D-0314ED30842E}" type="sibTrans" cxnId="{1AA4A878-B50C-48DD-A27B-B443656108D5}">
      <dgm:prSet/>
      <dgm:spPr/>
      <dgm:t>
        <a:bodyPr/>
        <a:lstStyle/>
        <a:p>
          <a:endParaRPr lang="el-GR"/>
        </a:p>
      </dgm:t>
    </dgm:pt>
    <dgm:pt modelId="{9BFCC629-5323-4EA3-9966-952206423293}">
      <dgm:prSet custT="1"/>
      <dgm:spPr/>
      <dgm:t>
        <a:bodyPr/>
        <a:lstStyle/>
        <a:p>
          <a:r>
            <a:rPr lang="el-GR" sz="2000" b="1" dirty="0" smtClean="0">
              <a:solidFill>
                <a:srgbClr val="7030A0"/>
              </a:solidFill>
            </a:rPr>
            <a:t>Τριβή</a:t>
          </a:r>
          <a:r>
            <a:rPr lang="el-GR" sz="1600" dirty="0" smtClean="0"/>
            <a:t>( καθώς μετακινούμε τον ασθενή όταν δεν τον ανασηκώνουμε για να τον τραβήξουμε) </a:t>
          </a:r>
          <a:endParaRPr lang="el-GR" sz="1600" dirty="0"/>
        </a:p>
      </dgm:t>
    </dgm:pt>
    <dgm:pt modelId="{5645A632-CC7F-4032-91D3-C32428C7CC8C}" type="parTrans" cxnId="{AD5F7C35-77D9-4216-BF24-3D7F33E58882}">
      <dgm:prSet/>
      <dgm:spPr/>
      <dgm:t>
        <a:bodyPr/>
        <a:lstStyle/>
        <a:p>
          <a:endParaRPr lang="el-GR" dirty="0"/>
        </a:p>
      </dgm:t>
    </dgm:pt>
    <dgm:pt modelId="{FEC09799-30F7-4774-9487-836C15EBE511}" type="sibTrans" cxnId="{AD5F7C35-77D9-4216-BF24-3D7F33E58882}">
      <dgm:prSet/>
      <dgm:spPr/>
      <dgm:t>
        <a:bodyPr/>
        <a:lstStyle/>
        <a:p>
          <a:endParaRPr lang="el-GR"/>
        </a:p>
      </dgm:t>
    </dgm:pt>
    <dgm:pt modelId="{9F5E5BFA-2C8B-46F7-A9D3-4081328A5547}" type="pres">
      <dgm:prSet presAssocID="{A2DAADF2-3ACA-44E0-8AAB-D014205404B9}" presName="diagram" presStyleCnt="0">
        <dgm:presLayoutVars>
          <dgm:chPref val="1"/>
          <dgm:dir/>
          <dgm:animOne val="branch"/>
          <dgm:animLvl val="lvl"/>
          <dgm:resizeHandles val="exact"/>
        </dgm:presLayoutVars>
      </dgm:prSet>
      <dgm:spPr/>
      <dgm:t>
        <a:bodyPr/>
        <a:lstStyle/>
        <a:p>
          <a:endParaRPr lang="el-GR"/>
        </a:p>
      </dgm:t>
    </dgm:pt>
    <dgm:pt modelId="{EE6C1306-71A9-41D5-B8C6-8B6E244E3CBD}" type="pres">
      <dgm:prSet presAssocID="{06AF6109-5BFB-4BFF-992A-801E1CFBBDA2}" presName="root1" presStyleCnt="0"/>
      <dgm:spPr/>
    </dgm:pt>
    <dgm:pt modelId="{8CE77261-CA9A-4048-B215-7225C5CCD08A}" type="pres">
      <dgm:prSet presAssocID="{06AF6109-5BFB-4BFF-992A-801E1CFBBDA2}" presName="LevelOneTextNode" presStyleLbl="node0" presStyleIdx="0" presStyleCnt="1" custLinFactNeighborX="2241" custLinFactNeighborY="-1584">
        <dgm:presLayoutVars>
          <dgm:chPref val="3"/>
        </dgm:presLayoutVars>
      </dgm:prSet>
      <dgm:spPr/>
      <dgm:t>
        <a:bodyPr/>
        <a:lstStyle/>
        <a:p>
          <a:endParaRPr lang="el-GR"/>
        </a:p>
      </dgm:t>
    </dgm:pt>
    <dgm:pt modelId="{35DECD9C-8984-4189-B2AA-37B48B290EEF}" type="pres">
      <dgm:prSet presAssocID="{06AF6109-5BFB-4BFF-992A-801E1CFBBDA2}" presName="level2hierChild" presStyleCnt="0"/>
      <dgm:spPr/>
    </dgm:pt>
    <dgm:pt modelId="{C9D6FAD7-6D98-4504-A0ED-E6D2759436BB}" type="pres">
      <dgm:prSet presAssocID="{425011CC-21A8-4088-9858-369F038FECED}" presName="conn2-1" presStyleLbl="parChTrans1D2" presStyleIdx="0" presStyleCnt="4"/>
      <dgm:spPr/>
      <dgm:t>
        <a:bodyPr/>
        <a:lstStyle/>
        <a:p>
          <a:endParaRPr lang="el-GR"/>
        </a:p>
      </dgm:t>
    </dgm:pt>
    <dgm:pt modelId="{4DC6A8C9-AF6E-4863-B3C3-892FF8583D08}" type="pres">
      <dgm:prSet presAssocID="{425011CC-21A8-4088-9858-369F038FECED}" presName="connTx" presStyleLbl="parChTrans1D2" presStyleIdx="0" presStyleCnt="4"/>
      <dgm:spPr/>
      <dgm:t>
        <a:bodyPr/>
        <a:lstStyle/>
        <a:p>
          <a:endParaRPr lang="el-GR"/>
        </a:p>
      </dgm:t>
    </dgm:pt>
    <dgm:pt modelId="{F4F337F8-9400-4AC2-A20E-A8C0FEB2A9C2}" type="pres">
      <dgm:prSet presAssocID="{D38083BB-8BED-4BDB-B486-EDD684622B57}" presName="root2" presStyleCnt="0"/>
      <dgm:spPr/>
    </dgm:pt>
    <dgm:pt modelId="{308A8B3F-746B-4348-9919-3DF96469C303}" type="pres">
      <dgm:prSet presAssocID="{D38083BB-8BED-4BDB-B486-EDD684622B57}" presName="LevelTwoTextNode" presStyleLbl="node2" presStyleIdx="0" presStyleCnt="4" custScaleX="373715" custLinFactNeighborX="-3337" custLinFactNeighborY="-3670">
        <dgm:presLayoutVars>
          <dgm:chPref val="3"/>
        </dgm:presLayoutVars>
      </dgm:prSet>
      <dgm:spPr/>
      <dgm:t>
        <a:bodyPr/>
        <a:lstStyle/>
        <a:p>
          <a:endParaRPr lang="el-GR"/>
        </a:p>
      </dgm:t>
    </dgm:pt>
    <dgm:pt modelId="{F6DF2FC2-D97F-4E74-AFF7-BF0F956F1974}" type="pres">
      <dgm:prSet presAssocID="{D38083BB-8BED-4BDB-B486-EDD684622B57}" presName="level3hierChild" presStyleCnt="0"/>
      <dgm:spPr/>
    </dgm:pt>
    <dgm:pt modelId="{528CB14E-C5C4-4366-A262-292AA0C413E4}" type="pres">
      <dgm:prSet presAssocID="{5645A632-CC7F-4032-91D3-C32428C7CC8C}" presName="conn2-1" presStyleLbl="parChTrans1D2" presStyleIdx="1" presStyleCnt="4"/>
      <dgm:spPr/>
      <dgm:t>
        <a:bodyPr/>
        <a:lstStyle/>
        <a:p>
          <a:endParaRPr lang="el-GR"/>
        </a:p>
      </dgm:t>
    </dgm:pt>
    <dgm:pt modelId="{58A7CB1E-F353-40E6-92ED-7540132DFFA6}" type="pres">
      <dgm:prSet presAssocID="{5645A632-CC7F-4032-91D3-C32428C7CC8C}" presName="connTx" presStyleLbl="parChTrans1D2" presStyleIdx="1" presStyleCnt="4"/>
      <dgm:spPr/>
      <dgm:t>
        <a:bodyPr/>
        <a:lstStyle/>
        <a:p>
          <a:endParaRPr lang="el-GR"/>
        </a:p>
      </dgm:t>
    </dgm:pt>
    <dgm:pt modelId="{D26832A3-A574-4D0D-82AC-7B714B6A018A}" type="pres">
      <dgm:prSet presAssocID="{9BFCC629-5323-4EA3-9966-952206423293}" presName="root2" presStyleCnt="0"/>
      <dgm:spPr/>
    </dgm:pt>
    <dgm:pt modelId="{70789CE0-C4CA-4822-9C12-1998944CA03C}" type="pres">
      <dgm:prSet presAssocID="{9BFCC629-5323-4EA3-9966-952206423293}" presName="LevelTwoTextNode" presStyleLbl="node2" presStyleIdx="1" presStyleCnt="4" custScaleX="366659">
        <dgm:presLayoutVars>
          <dgm:chPref val="3"/>
        </dgm:presLayoutVars>
      </dgm:prSet>
      <dgm:spPr/>
      <dgm:t>
        <a:bodyPr/>
        <a:lstStyle/>
        <a:p>
          <a:endParaRPr lang="el-GR"/>
        </a:p>
      </dgm:t>
    </dgm:pt>
    <dgm:pt modelId="{C45FE147-61AE-4CEF-82F5-0A24E61FD720}" type="pres">
      <dgm:prSet presAssocID="{9BFCC629-5323-4EA3-9966-952206423293}" presName="level3hierChild" presStyleCnt="0"/>
      <dgm:spPr/>
    </dgm:pt>
    <dgm:pt modelId="{0AF5C895-82FD-4A62-9B06-D3E4FA095085}" type="pres">
      <dgm:prSet presAssocID="{43F74BDE-9141-4E3E-BA81-5902CE70DED2}" presName="conn2-1" presStyleLbl="parChTrans1D2" presStyleIdx="2" presStyleCnt="4"/>
      <dgm:spPr/>
      <dgm:t>
        <a:bodyPr/>
        <a:lstStyle/>
        <a:p>
          <a:endParaRPr lang="el-GR"/>
        </a:p>
      </dgm:t>
    </dgm:pt>
    <dgm:pt modelId="{8323238F-8B32-4953-93A7-23AD3F3B63D1}" type="pres">
      <dgm:prSet presAssocID="{43F74BDE-9141-4E3E-BA81-5902CE70DED2}" presName="connTx" presStyleLbl="parChTrans1D2" presStyleIdx="2" presStyleCnt="4"/>
      <dgm:spPr/>
      <dgm:t>
        <a:bodyPr/>
        <a:lstStyle/>
        <a:p>
          <a:endParaRPr lang="el-GR"/>
        </a:p>
      </dgm:t>
    </dgm:pt>
    <dgm:pt modelId="{486130E6-67D5-4CA0-A5BB-A1EE14C5D63D}" type="pres">
      <dgm:prSet presAssocID="{49EB41B4-53B4-464E-ABC3-323F7F27D92A}" presName="root2" presStyleCnt="0"/>
      <dgm:spPr/>
    </dgm:pt>
    <dgm:pt modelId="{669F49FF-FF6D-4D63-B510-8FCF983C6C0D}" type="pres">
      <dgm:prSet presAssocID="{49EB41B4-53B4-464E-ABC3-323F7F27D92A}" presName="LevelTwoTextNode" presStyleLbl="node2" presStyleIdx="2" presStyleCnt="4" custScaleX="356501">
        <dgm:presLayoutVars>
          <dgm:chPref val="3"/>
        </dgm:presLayoutVars>
      </dgm:prSet>
      <dgm:spPr/>
      <dgm:t>
        <a:bodyPr/>
        <a:lstStyle/>
        <a:p>
          <a:endParaRPr lang="el-GR"/>
        </a:p>
      </dgm:t>
    </dgm:pt>
    <dgm:pt modelId="{E48BFC97-E20E-49A0-9E8C-E67F84D0B3B3}" type="pres">
      <dgm:prSet presAssocID="{49EB41B4-53B4-464E-ABC3-323F7F27D92A}" presName="level3hierChild" presStyleCnt="0"/>
      <dgm:spPr/>
    </dgm:pt>
    <dgm:pt modelId="{CEF18EBF-E690-4F7B-B0E0-7F713D3B51D7}" type="pres">
      <dgm:prSet presAssocID="{EBAB45D7-F9AB-4AA5-930E-B6B662F28140}" presName="conn2-1" presStyleLbl="parChTrans1D2" presStyleIdx="3" presStyleCnt="4"/>
      <dgm:spPr/>
      <dgm:t>
        <a:bodyPr/>
        <a:lstStyle/>
        <a:p>
          <a:endParaRPr lang="el-GR"/>
        </a:p>
      </dgm:t>
    </dgm:pt>
    <dgm:pt modelId="{D11F31CD-675A-42CA-898C-5E00B467E771}" type="pres">
      <dgm:prSet presAssocID="{EBAB45D7-F9AB-4AA5-930E-B6B662F28140}" presName="connTx" presStyleLbl="parChTrans1D2" presStyleIdx="3" presStyleCnt="4"/>
      <dgm:spPr/>
      <dgm:t>
        <a:bodyPr/>
        <a:lstStyle/>
        <a:p>
          <a:endParaRPr lang="el-GR"/>
        </a:p>
      </dgm:t>
    </dgm:pt>
    <dgm:pt modelId="{F1EDACD3-4582-4FBE-9F04-CB91E4CCF232}" type="pres">
      <dgm:prSet presAssocID="{58E323B7-A105-4F65-A969-51CD325BEC0B}" presName="root2" presStyleCnt="0"/>
      <dgm:spPr/>
    </dgm:pt>
    <dgm:pt modelId="{4707A1EB-E607-4749-803C-53503E4D2364}" type="pres">
      <dgm:prSet presAssocID="{58E323B7-A105-4F65-A969-51CD325BEC0B}" presName="LevelTwoTextNode" presStyleLbl="node2" presStyleIdx="3" presStyleCnt="4" custScaleX="289829">
        <dgm:presLayoutVars>
          <dgm:chPref val="3"/>
        </dgm:presLayoutVars>
      </dgm:prSet>
      <dgm:spPr/>
      <dgm:t>
        <a:bodyPr/>
        <a:lstStyle/>
        <a:p>
          <a:endParaRPr lang="el-GR"/>
        </a:p>
      </dgm:t>
    </dgm:pt>
    <dgm:pt modelId="{A598574C-1A40-4FF6-81F7-27B5FB44956A}" type="pres">
      <dgm:prSet presAssocID="{58E323B7-A105-4F65-A969-51CD325BEC0B}" presName="level3hierChild" presStyleCnt="0"/>
      <dgm:spPr/>
    </dgm:pt>
  </dgm:ptLst>
  <dgm:cxnLst>
    <dgm:cxn modelId="{1AA4A878-B50C-48DD-A27B-B443656108D5}" srcId="{06AF6109-5BFB-4BFF-992A-801E1CFBBDA2}" destId="{58E323B7-A105-4F65-A969-51CD325BEC0B}" srcOrd="3" destOrd="0" parTransId="{EBAB45D7-F9AB-4AA5-930E-B6B662F28140}" sibTransId="{A8CD92B5-76E9-4796-959D-0314ED30842E}"/>
    <dgm:cxn modelId="{1C5F3968-10D0-4D29-BA54-1D180432193C}" type="presOf" srcId="{58E323B7-A105-4F65-A969-51CD325BEC0B}" destId="{4707A1EB-E607-4749-803C-53503E4D2364}" srcOrd="0" destOrd="0" presId="urn:microsoft.com/office/officeart/2005/8/layout/hierarchy2"/>
    <dgm:cxn modelId="{4C853EF2-F0CF-4467-AF30-B0BD06D2FB02}" srcId="{06AF6109-5BFB-4BFF-992A-801E1CFBBDA2}" destId="{49EB41B4-53B4-464E-ABC3-323F7F27D92A}" srcOrd="2" destOrd="0" parTransId="{43F74BDE-9141-4E3E-BA81-5902CE70DED2}" sibTransId="{28444637-E575-42EE-89F0-A998218088F8}"/>
    <dgm:cxn modelId="{FCDEB2A1-FD62-46EC-B420-6B06F673C796}" type="presOf" srcId="{43F74BDE-9141-4E3E-BA81-5902CE70DED2}" destId="{8323238F-8B32-4953-93A7-23AD3F3B63D1}" srcOrd="1" destOrd="0" presId="urn:microsoft.com/office/officeart/2005/8/layout/hierarchy2"/>
    <dgm:cxn modelId="{7507D49C-9B2E-419E-8119-20D4E4EBAFFE}" srcId="{06AF6109-5BFB-4BFF-992A-801E1CFBBDA2}" destId="{D38083BB-8BED-4BDB-B486-EDD684622B57}" srcOrd="0" destOrd="0" parTransId="{425011CC-21A8-4088-9858-369F038FECED}" sibTransId="{E8B1C1AE-E959-4F38-B84F-0428B02C7400}"/>
    <dgm:cxn modelId="{04AC4160-5827-4775-AB9C-346EEF99A438}" type="presOf" srcId="{425011CC-21A8-4088-9858-369F038FECED}" destId="{4DC6A8C9-AF6E-4863-B3C3-892FF8583D08}" srcOrd="1" destOrd="0" presId="urn:microsoft.com/office/officeart/2005/8/layout/hierarchy2"/>
    <dgm:cxn modelId="{545B6296-1345-42E7-84BD-43B08F148EFC}" type="presOf" srcId="{D38083BB-8BED-4BDB-B486-EDD684622B57}" destId="{308A8B3F-746B-4348-9919-3DF96469C303}" srcOrd="0" destOrd="0" presId="urn:microsoft.com/office/officeart/2005/8/layout/hierarchy2"/>
    <dgm:cxn modelId="{C2DEC418-CE12-4DA8-8943-B5DA78821330}" type="presOf" srcId="{06AF6109-5BFB-4BFF-992A-801E1CFBBDA2}" destId="{8CE77261-CA9A-4048-B215-7225C5CCD08A}" srcOrd="0" destOrd="0" presId="urn:microsoft.com/office/officeart/2005/8/layout/hierarchy2"/>
    <dgm:cxn modelId="{8DC7379C-EBC1-4896-A345-656ED5EF6A73}" type="presOf" srcId="{A2DAADF2-3ACA-44E0-8AAB-D014205404B9}" destId="{9F5E5BFA-2C8B-46F7-A9D3-4081328A5547}" srcOrd="0" destOrd="0" presId="urn:microsoft.com/office/officeart/2005/8/layout/hierarchy2"/>
    <dgm:cxn modelId="{4B9135C4-8C56-4CCD-9402-3FDF4C7C314F}" type="presOf" srcId="{EBAB45D7-F9AB-4AA5-930E-B6B662F28140}" destId="{CEF18EBF-E690-4F7B-B0E0-7F713D3B51D7}" srcOrd="0" destOrd="0" presId="urn:microsoft.com/office/officeart/2005/8/layout/hierarchy2"/>
    <dgm:cxn modelId="{10C138CD-1744-4A8B-AEA2-7CF780436318}" type="presOf" srcId="{425011CC-21A8-4088-9858-369F038FECED}" destId="{C9D6FAD7-6D98-4504-A0ED-E6D2759436BB}" srcOrd="0" destOrd="0" presId="urn:microsoft.com/office/officeart/2005/8/layout/hierarchy2"/>
    <dgm:cxn modelId="{F57E2027-C9E0-4225-BB7F-39E16AAC09DB}" type="presOf" srcId="{5645A632-CC7F-4032-91D3-C32428C7CC8C}" destId="{58A7CB1E-F353-40E6-92ED-7540132DFFA6}" srcOrd="1" destOrd="0" presId="urn:microsoft.com/office/officeart/2005/8/layout/hierarchy2"/>
    <dgm:cxn modelId="{C35B2996-8EF3-4246-8D73-D644D1B6C6F3}" type="presOf" srcId="{5645A632-CC7F-4032-91D3-C32428C7CC8C}" destId="{528CB14E-C5C4-4366-A262-292AA0C413E4}" srcOrd="0" destOrd="0" presId="urn:microsoft.com/office/officeart/2005/8/layout/hierarchy2"/>
    <dgm:cxn modelId="{5B5C044B-666A-43CA-BF65-0AA22654BC7F}" type="presOf" srcId="{49EB41B4-53B4-464E-ABC3-323F7F27D92A}" destId="{669F49FF-FF6D-4D63-B510-8FCF983C6C0D}" srcOrd="0" destOrd="0" presId="urn:microsoft.com/office/officeart/2005/8/layout/hierarchy2"/>
    <dgm:cxn modelId="{33E27B6B-AF27-4525-8D4B-8F6C6C4B1CB9}" type="presOf" srcId="{43F74BDE-9141-4E3E-BA81-5902CE70DED2}" destId="{0AF5C895-82FD-4A62-9B06-D3E4FA095085}" srcOrd="0" destOrd="0" presId="urn:microsoft.com/office/officeart/2005/8/layout/hierarchy2"/>
    <dgm:cxn modelId="{2C17F384-EE02-4393-A6B5-E5E9E7F824A3}" type="presOf" srcId="{EBAB45D7-F9AB-4AA5-930E-B6B662F28140}" destId="{D11F31CD-675A-42CA-898C-5E00B467E771}" srcOrd="1" destOrd="0" presId="urn:microsoft.com/office/officeart/2005/8/layout/hierarchy2"/>
    <dgm:cxn modelId="{AD5F7C35-77D9-4216-BF24-3D7F33E58882}" srcId="{06AF6109-5BFB-4BFF-992A-801E1CFBBDA2}" destId="{9BFCC629-5323-4EA3-9966-952206423293}" srcOrd="1" destOrd="0" parTransId="{5645A632-CC7F-4032-91D3-C32428C7CC8C}" sibTransId="{FEC09799-30F7-4774-9487-836C15EBE511}"/>
    <dgm:cxn modelId="{2A277830-62A6-4E6F-AF5C-4BE8E6C436EE}" srcId="{A2DAADF2-3ACA-44E0-8AAB-D014205404B9}" destId="{06AF6109-5BFB-4BFF-992A-801E1CFBBDA2}" srcOrd="0" destOrd="0" parTransId="{587EF023-F64C-4240-88EC-F0A65437226A}" sibTransId="{43C09992-1270-4367-957F-BCF9651BC41F}"/>
    <dgm:cxn modelId="{15DC8D9B-6A1B-4BBA-8079-2593A086BBC0}" type="presOf" srcId="{9BFCC629-5323-4EA3-9966-952206423293}" destId="{70789CE0-C4CA-4822-9C12-1998944CA03C}" srcOrd="0" destOrd="0" presId="urn:microsoft.com/office/officeart/2005/8/layout/hierarchy2"/>
    <dgm:cxn modelId="{2D35C1EA-48D9-4455-9DCD-70AE70F464D4}" type="presParOf" srcId="{9F5E5BFA-2C8B-46F7-A9D3-4081328A5547}" destId="{EE6C1306-71A9-41D5-B8C6-8B6E244E3CBD}" srcOrd="0" destOrd="0" presId="urn:microsoft.com/office/officeart/2005/8/layout/hierarchy2"/>
    <dgm:cxn modelId="{832D16DA-8BFD-42E2-8CA8-75E08068A6CF}" type="presParOf" srcId="{EE6C1306-71A9-41D5-B8C6-8B6E244E3CBD}" destId="{8CE77261-CA9A-4048-B215-7225C5CCD08A}" srcOrd="0" destOrd="0" presId="urn:microsoft.com/office/officeart/2005/8/layout/hierarchy2"/>
    <dgm:cxn modelId="{3DEFBF9C-9848-4010-A1AF-47B36CFC26EA}" type="presParOf" srcId="{EE6C1306-71A9-41D5-B8C6-8B6E244E3CBD}" destId="{35DECD9C-8984-4189-B2AA-37B48B290EEF}" srcOrd="1" destOrd="0" presId="urn:microsoft.com/office/officeart/2005/8/layout/hierarchy2"/>
    <dgm:cxn modelId="{6DC0BD4D-4800-45FE-AED8-F27C368873E0}" type="presParOf" srcId="{35DECD9C-8984-4189-B2AA-37B48B290EEF}" destId="{C9D6FAD7-6D98-4504-A0ED-E6D2759436BB}" srcOrd="0" destOrd="0" presId="urn:microsoft.com/office/officeart/2005/8/layout/hierarchy2"/>
    <dgm:cxn modelId="{83140764-357C-46BF-8D2D-B94314750798}" type="presParOf" srcId="{C9D6FAD7-6D98-4504-A0ED-E6D2759436BB}" destId="{4DC6A8C9-AF6E-4863-B3C3-892FF8583D08}" srcOrd="0" destOrd="0" presId="urn:microsoft.com/office/officeart/2005/8/layout/hierarchy2"/>
    <dgm:cxn modelId="{F8C2967C-868E-408D-B753-460E123EA37F}" type="presParOf" srcId="{35DECD9C-8984-4189-B2AA-37B48B290EEF}" destId="{F4F337F8-9400-4AC2-A20E-A8C0FEB2A9C2}" srcOrd="1" destOrd="0" presId="urn:microsoft.com/office/officeart/2005/8/layout/hierarchy2"/>
    <dgm:cxn modelId="{FABE9104-C0F1-465B-932F-8CAA62D43D9D}" type="presParOf" srcId="{F4F337F8-9400-4AC2-A20E-A8C0FEB2A9C2}" destId="{308A8B3F-746B-4348-9919-3DF96469C303}" srcOrd="0" destOrd="0" presId="urn:microsoft.com/office/officeart/2005/8/layout/hierarchy2"/>
    <dgm:cxn modelId="{605450BE-C63E-4647-A939-E6032527A108}" type="presParOf" srcId="{F4F337F8-9400-4AC2-A20E-A8C0FEB2A9C2}" destId="{F6DF2FC2-D97F-4E74-AFF7-BF0F956F1974}" srcOrd="1" destOrd="0" presId="urn:microsoft.com/office/officeart/2005/8/layout/hierarchy2"/>
    <dgm:cxn modelId="{6AB0604B-AA66-433A-9111-D8793CBB59BD}" type="presParOf" srcId="{35DECD9C-8984-4189-B2AA-37B48B290EEF}" destId="{528CB14E-C5C4-4366-A262-292AA0C413E4}" srcOrd="2" destOrd="0" presId="urn:microsoft.com/office/officeart/2005/8/layout/hierarchy2"/>
    <dgm:cxn modelId="{ADFDAFC1-8666-4E15-80B7-FDC1AB51A534}" type="presParOf" srcId="{528CB14E-C5C4-4366-A262-292AA0C413E4}" destId="{58A7CB1E-F353-40E6-92ED-7540132DFFA6}" srcOrd="0" destOrd="0" presId="urn:microsoft.com/office/officeart/2005/8/layout/hierarchy2"/>
    <dgm:cxn modelId="{A26819F9-526E-4157-9B2D-3613619DEB39}" type="presParOf" srcId="{35DECD9C-8984-4189-B2AA-37B48B290EEF}" destId="{D26832A3-A574-4D0D-82AC-7B714B6A018A}" srcOrd="3" destOrd="0" presId="urn:microsoft.com/office/officeart/2005/8/layout/hierarchy2"/>
    <dgm:cxn modelId="{DC8CAE25-6738-40D0-9C99-6F7A2FFDB97F}" type="presParOf" srcId="{D26832A3-A574-4D0D-82AC-7B714B6A018A}" destId="{70789CE0-C4CA-4822-9C12-1998944CA03C}" srcOrd="0" destOrd="0" presId="urn:microsoft.com/office/officeart/2005/8/layout/hierarchy2"/>
    <dgm:cxn modelId="{EC5384C2-ED9D-4A52-A17C-4804FF6C4A62}" type="presParOf" srcId="{D26832A3-A574-4D0D-82AC-7B714B6A018A}" destId="{C45FE147-61AE-4CEF-82F5-0A24E61FD720}" srcOrd="1" destOrd="0" presId="urn:microsoft.com/office/officeart/2005/8/layout/hierarchy2"/>
    <dgm:cxn modelId="{B39B58AE-48E6-4F64-BAC2-4BF46C770210}" type="presParOf" srcId="{35DECD9C-8984-4189-B2AA-37B48B290EEF}" destId="{0AF5C895-82FD-4A62-9B06-D3E4FA095085}" srcOrd="4" destOrd="0" presId="urn:microsoft.com/office/officeart/2005/8/layout/hierarchy2"/>
    <dgm:cxn modelId="{36B9974A-2464-46AD-BBC6-0611C5F2C464}" type="presParOf" srcId="{0AF5C895-82FD-4A62-9B06-D3E4FA095085}" destId="{8323238F-8B32-4953-93A7-23AD3F3B63D1}" srcOrd="0" destOrd="0" presId="urn:microsoft.com/office/officeart/2005/8/layout/hierarchy2"/>
    <dgm:cxn modelId="{5AC5A756-F52F-4D7D-93FC-74C5EA82ECC9}" type="presParOf" srcId="{35DECD9C-8984-4189-B2AA-37B48B290EEF}" destId="{486130E6-67D5-4CA0-A5BB-A1EE14C5D63D}" srcOrd="5" destOrd="0" presId="urn:microsoft.com/office/officeart/2005/8/layout/hierarchy2"/>
    <dgm:cxn modelId="{0FB76C75-29A9-4176-9136-6ED76357E816}" type="presParOf" srcId="{486130E6-67D5-4CA0-A5BB-A1EE14C5D63D}" destId="{669F49FF-FF6D-4D63-B510-8FCF983C6C0D}" srcOrd="0" destOrd="0" presId="urn:microsoft.com/office/officeart/2005/8/layout/hierarchy2"/>
    <dgm:cxn modelId="{7235C7F0-ECE3-42ED-9DC9-BDCC3F71E898}" type="presParOf" srcId="{486130E6-67D5-4CA0-A5BB-A1EE14C5D63D}" destId="{E48BFC97-E20E-49A0-9E8C-E67F84D0B3B3}" srcOrd="1" destOrd="0" presId="urn:microsoft.com/office/officeart/2005/8/layout/hierarchy2"/>
    <dgm:cxn modelId="{C10DDA66-FB2B-46FE-A60F-F58FEBFB467D}" type="presParOf" srcId="{35DECD9C-8984-4189-B2AA-37B48B290EEF}" destId="{CEF18EBF-E690-4F7B-B0E0-7F713D3B51D7}" srcOrd="6" destOrd="0" presId="urn:microsoft.com/office/officeart/2005/8/layout/hierarchy2"/>
    <dgm:cxn modelId="{672E6461-167B-4A7C-B006-D0F2EE9FF40C}" type="presParOf" srcId="{CEF18EBF-E690-4F7B-B0E0-7F713D3B51D7}" destId="{D11F31CD-675A-42CA-898C-5E00B467E771}" srcOrd="0" destOrd="0" presId="urn:microsoft.com/office/officeart/2005/8/layout/hierarchy2"/>
    <dgm:cxn modelId="{6A48B69D-6D12-4869-BC3B-51B62DA8A970}" type="presParOf" srcId="{35DECD9C-8984-4189-B2AA-37B48B290EEF}" destId="{F1EDACD3-4582-4FBE-9F04-CB91E4CCF232}" srcOrd="7" destOrd="0" presId="urn:microsoft.com/office/officeart/2005/8/layout/hierarchy2"/>
    <dgm:cxn modelId="{1AE92D9C-B3AD-4375-A7E5-01778689D90D}" type="presParOf" srcId="{F1EDACD3-4582-4FBE-9F04-CB91E4CCF232}" destId="{4707A1EB-E607-4749-803C-53503E4D2364}" srcOrd="0" destOrd="0" presId="urn:microsoft.com/office/officeart/2005/8/layout/hierarchy2"/>
    <dgm:cxn modelId="{7BBE1B88-8B01-4CF8-89BC-AE43BED80B0B}" type="presParOf" srcId="{F1EDACD3-4582-4FBE-9F04-CB91E4CCF232}" destId="{A598574C-1A40-4FF6-81F7-27B5FB44956A}"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913ABEBF-2B14-49E1-858D-0B26ABB7A35F}"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l-GR"/>
        </a:p>
      </dgm:t>
    </dgm:pt>
    <dgm:pt modelId="{27956BD9-33E6-434C-9826-5FBEDEADD12A}">
      <dgm:prSet phldrT="[Κείμενο]" custT="1"/>
      <dgm:spPr/>
      <dgm:t>
        <a:bodyPr/>
        <a:lstStyle/>
        <a:p>
          <a:r>
            <a:rPr lang="el-GR" sz="2000" dirty="0" smtClean="0">
              <a:solidFill>
                <a:schemeClr val="tx1"/>
              </a:solidFill>
            </a:rPr>
            <a:t>Ενδογενείς </a:t>
          </a:r>
        </a:p>
        <a:p>
          <a:r>
            <a:rPr lang="el-GR" sz="2000" dirty="0" smtClean="0">
              <a:solidFill>
                <a:schemeClr val="tx1"/>
              </a:solidFill>
            </a:rPr>
            <a:t>παράγοντες</a:t>
          </a:r>
          <a:endParaRPr lang="el-GR" sz="2000" dirty="0">
            <a:solidFill>
              <a:schemeClr val="tx1"/>
            </a:solidFill>
          </a:endParaRPr>
        </a:p>
      </dgm:t>
    </dgm:pt>
    <dgm:pt modelId="{4F49A4BC-01AF-4F6F-B8CD-93AB68557CDE}" type="parTrans" cxnId="{83B6EA23-7333-4C47-9879-025646962757}">
      <dgm:prSet/>
      <dgm:spPr/>
      <dgm:t>
        <a:bodyPr/>
        <a:lstStyle/>
        <a:p>
          <a:endParaRPr lang="el-GR"/>
        </a:p>
      </dgm:t>
    </dgm:pt>
    <dgm:pt modelId="{1DC66FA8-0E00-4422-80A7-D37FD560C443}" type="sibTrans" cxnId="{83B6EA23-7333-4C47-9879-025646962757}">
      <dgm:prSet/>
      <dgm:spPr/>
      <dgm:t>
        <a:bodyPr/>
        <a:lstStyle/>
        <a:p>
          <a:endParaRPr lang="el-GR"/>
        </a:p>
      </dgm:t>
    </dgm:pt>
    <dgm:pt modelId="{5208691F-4ADD-4AF9-B7F0-A1CECA34EA1D}">
      <dgm:prSet phldrT="[Κείμενο]" custT="1"/>
      <dgm:spPr/>
      <dgm:t>
        <a:bodyPr/>
        <a:lstStyle/>
        <a:p>
          <a:r>
            <a:rPr lang="el-GR" sz="1400" dirty="0" smtClean="0"/>
            <a:t>Ηλικία(οι υπερήλικες</a:t>
          </a:r>
          <a:r>
            <a:rPr lang="el-GR" sz="1400" dirty="0" smtClean="0">
              <a:latin typeface="Calibri"/>
              <a:cs typeface="Calibri"/>
            </a:rPr>
            <a:t>↓όγκο μυών )</a:t>
          </a:r>
          <a:endParaRPr lang="el-GR" sz="1600" dirty="0"/>
        </a:p>
      </dgm:t>
    </dgm:pt>
    <dgm:pt modelId="{CBACD928-2AA8-44D1-948E-512B2C4F9F61}" type="parTrans" cxnId="{4881601F-C9D5-4C16-BD3E-49BE7E457A11}">
      <dgm:prSet/>
      <dgm:spPr/>
      <dgm:t>
        <a:bodyPr/>
        <a:lstStyle/>
        <a:p>
          <a:endParaRPr lang="el-GR" dirty="0"/>
        </a:p>
      </dgm:t>
    </dgm:pt>
    <dgm:pt modelId="{70405038-F485-46D6-869B-EA5207B54376}" type="sibTrans" cxnId="{4881601F-C9D5-4C16-BD3E-49BE7E457A11}">
      <dgm:prSet/>
      <dgm:spPr/>
      <dgm:t>
        <a:bodyPr/>
        <a:lstStyle/>
        <a:p>
          <a:endParaRPr lang="el-GR"/>
        </a:p>
      </dgm:t>
    </dgm:pt>
    <dgm:pt modelId="{77555288-4486-4716-9F8C-96FA2FA7F990}">
      <dgm:prSet phldrT="[Κείμενο]" custT="1"/>
      <dgm:spPr/>
      <dgm:t>
        <a:bodyPr/>
        <a:lstStyle/>
        <a:p>
          <a:r>
            <a:rPr lang="el-GR" sz="1400" dirty="0" smtClean="0"/>
            <a:t>Ψυχολογικοί παράγοντες(καταστάσεις </a:t>
          </a:r>
          <a:r>
            <a:rPr lang="en-US" sz="1400" dirty="0" smtClean="0"/>
            <a:t>stress)</a:t>
          </a:r>
          <a:endParaRPr lang="el-GR" sz="1400" dirty="0"/>
        </a:p>
      </dgm:t>
    </dgm:pt>
    <dgm:pt modelId="{E1F68925-104D-4AE9-8B08-427143D7F4E9}" type="parTrans" cxnId="{D4D178B1-87CA-4ABA-B7EF-2AA8AD6D5EBA}">
      <dgm:prSet/>
      <dgm:spPr/>
      <dgm:t>
        <a:bodyPr/>
        <a:lstStyle/>
        <a:p>
          <a:endParaRPr lang="el-GR" dirty="0"/>
        </a:p>
      </dgm:t>
    </dgm:pt>
    <dgm:pt modelId="{FAC5DA6D-4F5D-447D-9754-5E190A28A4B5}" type="sibTrans" cxnId="{D4D178B1-87CA-4ABA-B7EF-2AA8AD6D5EBA}">
      <dgm:prSet/>
      <dgm:spPr/>
      <dgm:t>
        <a:bodyPr/>
        <a:lstStyle/>
        <a:p>
          <a:endParaRPr lang="el-GR"/>
        </a:p>
      </dgm:t>
    </dgm:pt>
    <dgm:pt modelId="{EEEF29EC-1B4F-493A-B41B-531196275BA7}">
      <dgm:prSet custT="1"/>
      <dgm:spPr/>
      <dgm:t>
        <a:bodyPr/>
        <a:lstStyle/>
        <a:p>
          <a:r>
            <a:rPr lang="el-GR" sz="1400" dirty="0" smtClean="0"/>
            <a:t>Κακή διατροφή</a:t>
          </a:r>
          <a:endParaRPr lang="el-GR" sz="1400" dirty="0"/>
        </a:p>
      </dgm:t>
    </dgm:pt>
    <dgm:pt modelId="{F2A02148-EC90-45F4-A464-860FBF829519}" type="parTrans" cxnId="{6E013837-3226-4E8B-B947-9FD00ED8C2C5}">
      <dgm:prSet/>
      <dgm:spPr/>
      <dgm:t>
        <a:bodyPr/>
        <a:lstStyle/>
        <a:p>
          <a:endParaRPr lang="el-GR" dirty="0"/>
        </a:p>
      </dgm:t>
    </dgm:pt>
    <dgm:pt modelId="{E842CD9A-69ED-40F1-AF91-9DE37E3683B6}" type="sibTrans" cxnId="{6E013837-3226-4E8B-B947-9FD00ED8C2C5}">
      <dgm:prSet/>
      <dgm:spPr/>
      <dgm:t>
        <a:bodyPr/>
        <a:lstStyle/>
        <a:p>
          <a:endParaRPr lang="el-GR"/>
        </a:p>
      </dgm:t>
    </dgm:pt>
    <dgm:pt modelId="{F46CF40B-D095-4A7B-A68A-8BED2569A9B2}">
      <dgm:prSet custT="1"/>
      <dgm:spPr/>
      <dgm:t>
        <a:bodyPr/>
        <a:lstStyle/>
        <a:p>
          <a:r>
            <a:rPr lang="el-GR" sz="1400" dirty="0" smtClean="0"/>
            <a:t>Ακινησία ή μειωμένη κινητικότητα (κατακεκλημένοι )</a:t>
          </a:r>
          <a:endParaRPr lang="el-GR" sz="1400" dirty="0"/>
        </a:p>
      </dgm:t>
    </dgm:pt>
    <dgm:pt modelId="{2F2C010E-B877-481C-90C2-29F288A8A6CC}" type="parTrans" cxnId="{F7AE8D9B-9728-4CE1-92D8-A939647CC130}">
      <dgm:prSet/>
      <dgm:spPr/>
      <dgm:t>
        <a:bodyPr/>
        <a:lstStyle/>
        <a:p>
          <a:endParaRPr lang="el-GR" dirty="0"/>
        </a:p>
      </dgm:t>
    </dgm:pt>
    <dgm:pt modelId="{F07E2A27-ACB9-49C2-876E-8719E305C834}" type="sibTrans" cxnId="{F7AE8D9B-9728-4CE1-92D8-A939647CC130}">
      <dgm:prSet/>
      <dgm:spPr/>
      <dgm:t>
        <a:bodyPr/>
        <a:lstStyle/>
        <a:p>
          <a:endParaRPr lang="el-GR"/>
        </a:p>
      </dgm:t>
    </dgm:pt>
    <dgm:pt modelId="{0F56F056-9FB0-4C4C-B5D8-20A3A94B0E86}">
      <dgm:prSet custT="1"/>
      <dgm:spPr/>
      <dgm:t>
        <a:bodyPr/>
        <a:lstStyle/>
        <a:p>
          <a:r>
            <a:rPr lang="el-GR" sz="1600" dirty="0" smtClean="0">
              <a:latin typeface="Calibri"/>
              <a:cs typeface="Calibri"/>
            </a:rPr>
            <a:t>↓</a:t>
          </a:r>
          <a:r>
            <a:rPr lang="el-GR" sz="1600" dirty="0" smtClean="0"/>
            <a:t>Αρτ </a:t>
          </a:r>
          <a:r>
            <a:rPr lang="el-GR" sz="1400" dirty="0" smtClean="0"/>
            <a:t>Πίεση (πχ ινότροπα, καταστολή)</a:t>
          </a:r>
          <a:endParaRPr lang="el-GR" sz="1400" dirty="0"/>
        </a:p>
      </dgm:t>
    </dgm:pt>
    <dgm:pt modelId="{C81C9845-E3A8-42FD-B8B7-1AA0E27240A3}" type="parTrans" cxnId="{5F37BE8A-C7C7-4F37-848B-7F33139B49ED}">
      <dgm:prSet/>
      <dgm:spPr/>
      <dgm:t>
        <a:bodyPr/>
        <a:lstStyle/>
        <a:p>
          <a:endParaRPr lang="el-GR" dirty="0"/>
        </a:p>
      </dgm:t>
    </dgm:pt>
    <dgm:pt modelId="{BEE6CE1E-1674-485B-8DBC-741B286BD489}" type="sibTrans" cxnId="{5F37BE8A-C7C7-4F37-848B-7F33139B49ED}">
      <dgm:prSet/>
      <dgm:spPr/>
      <dgm:t>
        <a:bodyPr/>
        <a:lstStyle/>
        <a:p>
          <a:endParaRPr lang="el-GR"/>
        </a:p>
      </dgm:t>
    </dgm:pt>
    <dgm:pt modelId="{B6DA3009-0A6C-4D6B-BE98-440ECFF37F7E}">
      <dgm:prSet custT="1"/>
      <dgm:spPr/>
      <dgm:t>
        <a:bodyPr/>
        <a:lstStyle/>
        <a:p>
          <a:r>
            <a:rPr lang="el-GR" sz="1400" dirty="0" smtClean="0"/>
            <a:t>Υποκείμενη νόσος(αναιμίες, σακχ διαβήτης,λιπόσαρκοι,παχυσαρκία κυκλοφορικές παθήσεις κτλ)</a:t>
          </a:r>
          <a:endParaRPr lang="el-GR" sz="1400" dirty="0"/>
        </a:p>
      </dgm:t>
    </dgm:pt>
    <dgm:pt modelId="{2E56759A-F786-4CFC-8A70-529BC6BD446E}" type="parTrans" cxnId="{EFD86950-9C6C-423B-8AB8-0BA39D791AAA}">
      <dgm:prSet/>
      <dgm:spPr/>
      <dgm:t>
        <a:bodyPr/>
        <a:lstStyle/>
        <a:p>
          <a:endParaRPr lang="el-GR" dirty="0"/>
        </a:p>
      </dgm:t>
    </dgm:pt>
    <dgm:pt modelId="{0A822170-7CE3-4BE4-ADD9-0E282C1C51C6}" type="sibTrans" cxnId="{EFD86950-9C6C-423B-8AB8-0BA39D791AAA}">
      <dgm:prSet/>
      <dgm:spPr/>
      <dgm:t>
        <a:bodyPr/>
        <a:lstStyle/>
        <a:p>
          <a:endParaRPr lang="el-GR"/>
        </a:p>
      </dgm:t>
    </dgm:pt>
    <dgm:pt modelId="{EE7E0309-0E8E-4B32-A659-5B8585654477}" type="pres">
      <dgm:prSet presAssocID="{913ABEBF-2B14-49E1-858D-0B26ABB7A35F}" presName="diagram" presStyleCnt="0">
        <dgm:presLayoutVars>
          <dgm:chPref val="1"/>
          <dgm:dir/>
          <dgm:animOne val="branch"/>
          <dgm:animLvl val="lvl"/>
          <dgm:resizeHandles val="exact"/>
        </dgm:presLayoutVars>
      </dgm:prSet>
      <dgm:spPr/>
      <dgm:t>
        <a:bodyPr/>
        <a:lstStyle/>
        <a:p>
          <a:endParaRPr lang="el-GR"/>
        </a:p>
      </dgm:t>
    </dgm:pt>
    <dgm:pt modelId="{A5E6790C-FFE2-40FC-A86E-CFEBD68D1D48}" type="pres">
      <dgm:prSet presAssocID="{27956BD9-33E6-434C-9826-5FBEDEADD12A}" presName="root1" presStyleCnt="0"/>
      <dgm:spPr/>
    </dgm:pt>
    <dgm:pt modelId="{5EC616F5-20FC-4996-9628-45ECA582B560}" type="pres">
      <dgm:prSet presAssocID="{27956BD9-33E6-434C-9826-5FBEDEADD12A}" presName="LevelOneTextNode" presStyleLbl="node0" presStyleIdx="0" presStyleCnt="1" custScaleX="555230" custScaleY="421407" custLinFactNeighborX="0" custLinFactNeighborY="-11752">
        <dgm:presLayoutVars>
          <dgm:chPref val="3"/>
        </dgm:presLayoutVars>
      </dgm:prSet>
      <dgm:spPr/>
      <dgm:t>
        <a:bodyPr/>
        <a:lstStyle/>
        <a:p>
          <a:endParaRPr lang="el-GR"/>
        </a:p>
      </dgm:t>
    </dgm:pt>
    <dgm:pt modelId="{669FB0EB-3BE0-4C2E-B265-9A32F53CAA73}" type="pres">
      <dgm:prSet presAssocID="{27956BD9-33E6-434C-9826-5FBEDEADD12A}" presName="level2hierChild" presStyleCnt="0"/>
      <dgm:spPr/>
    </dgm:pt>
    <dgm:pt modelId="{7F9AC264-9C8E-4419-8E76-A1ED6B547972}" type="pres">
      <dgm:prSet presAssocID="{2F2C010E-B877-481C-90C2-29F288A8A6CC}" presName="conn2-1" presStyleLbl="parChTrans1D2" presStyleIdx="0" presStyleCnt="6"/>
      <dgm:spPr/>
      <dgm:t>
        <a:bodyPr/>
        <a:lstStyle/>
        <a:p>
          <a:endParaRPr lang="el-GR"/>
        </a:p>
      </dgm:t>
    </dgm:pt>
    <dgm:pt modelId="{A1333076-C8F0-4239-AEEE-91AEF844548F}" type="pres">
      <dgm:prSet presAssocID="{2F2C010E-B877-481C-90C2-29F288A8A6CC}" presName="connTx" presStyleLbl="parChTrans1D2" presStyleIdx="0" presStyleCnt="6"/>
      <dgm:spPr/>
      <dgm:t>
        <a:bodyPr/>
        <a:lstStyle/>
        <a:p>
          <a:endParaRPr lang="el-GR"/>
        </a:p>
      </dgm:t>
    </dgm:pt>
    <dgm:pt modelId="{2206D356-19EA-484A-A6CB-4A0E1808B3B3}" type="pres">
      <dgm:prSet presAssocID="{F46CF40B-D095-4A7B-A68A-8BED2569A9B2}" presName="root2" presStyleCnt="0"/>
      <dgm:spPr/>
    </dgm:pt>
    <dgm:pt modelId="{585B6CC9-DE30-4813-877F-2B93261F216B}" type="pres">
      <dgm:prSet presAssocID="{F46CF40B-D095-4A7B-A68A-8BED2569A9B2}" presName="LevelTwoTextNode" presStyleLbl="node2" presStyleIdx="0" presStyleCnt="6" custScaleX="677218" custScaleY="280557">
        <dgm:presLayoutVars>
          <dgm:chPref val="3"/>
        </dgm:presLayoutVars>
      </dgm:prSet>
      <dgm:spPr/>
      <dgm:t>
        <a:bodyPr/>
        <a:lstStyle/>
        <a:p>
          <a:endParaRPr lang="el-GR"/>
        </a:p>
      </dgm:t>
    </dgm:pt>
    <dgm:pt modelId="{84CB8347-1537-44CD-B0B0-00E54E3F7BC4}" type="pres">
      <dgm:prSet presAssocID="{F46CF40B-D095-4A7B-A68A-8BED2569A9B2}" presName="level3hierChild" presStyleCnt="0"/>
      <dgm:spPr/>
    </dgm:pt>
    <dgm:pt modelId="{94D65255-9CF2-4E64-9059-3CFF0057B1AB}" type="pres">
      <dgm:prSet presAssocID="{F2A02148-EC90-45F4-A464-860FBF829519}" presName="conn2-1" presStyleLbl="parChTrans1D2" presStyleIdx="1" presStyleCnt="6"/>
      <dgm:spPr/>
      <dgm:t>
        <a:bodyPr/>
        <a:lstStyle/>
        <a:p>
          <a:endParaRPr lang="el-GR"/>
        </a:p>
      </dgm:t>
    </dgm:pt>
    <dgm:pt modelId="{B5981D91-6700-4C3C-9DBA-D825E3599354}" type="pres">
      <dgm:prSet presAssocID="{F2A02148-EC90-45F4-A464-860FBF829519}" presName="connTx" presStyleLbl="parChTrans1D2" presStyleIdx="1" presStyleCnt="6"/>
      <dgm:spPr/>
      <dgm:t>
        <a:bodyPr/>
        <a:lstStyle/>
        <a:p>
          <a:endParaRPr lang="el-GR"/>
        </a:p>
      </dgm:t>
    </dgm:pt>
    <dgm:pt modelId="{4A87218F-3604-4691-9249-E750D01C8CC9}" type="pres">
      <dgm:prSet presAssocID="{EEEF29EC-1B4F-493A-B41B-531196275BA7}" presName="root2" presStyleCnt="0"/>
      <dgm:spPr/>
    </dgm:pt>
    <dgm:pt modelId="{1EBB3238-43FA-4D1B-B4D9-349E409890B7}" type="pres">
      <dgm:prSet presAssocID="{EEEF29EC-1B4F-493A-B41B-531196275BA7}" presName="LevelTwoTextNode" presStyleLbl="node2" presStyleIdx="1" presStyleCnt="6" custScaleX="679690" custScaleY="106926">
        <dgm:presLayoutVars>
          <dgm:chPref val="3"/>
        </dgm:presLayoutVars>
      </dgm:prSet>
      <dgm:spPr/>
      <dgm:t>
        <a:bodyPr/>
        <a:lstStyle/>
        <a:p>
          <a:endParaRPr lang="el-GR"/>
        </a:p>
      </dgm:t>
    </dgm:pt>
    <dgm:pt modelId="{B9CFB921-7CB3-4FD8-BDD8-75DAEDE0D8D4}" type="pres">
      <dgm:prSet presAssocID="{EEEF29EC-1B4F-493A-B41B-531196275BA7}" presName="level3hierChild" presStyleCnt="0"/>
      <dgm:spPr/>
    </dgm:pt>
    <dgm:pt modelId="{4F8D662B-F10F-41CA-AB40-B14E4269F637}" type="pres">
      <dgm:prSet presAssocID="{CBACD928-2AA8-44D1-948E-512B2C4F9F61}" presName="conn2-1" presStyleLbl="parChTrans1D2" presStyleIdx="2" presStyleCnt="6"/>
      <dgm:spPr/>
      <dgm:t>
        <a:bodyPr/>
        <a:lstStyle/>
        <a:p>
          <a:endParaRPr lang="el-GR"/>
        </a:p>
      </dgm:t>
    </dgm:pt>
    <dgm:pt modelId="{9F013A7A-6158-413B-84B1-8C6EC6924378}" type="pres">
      <dgm:prSet presAssocID="{CBACD928-2AA8-44D1-948E-512B2C4F9F61}" presName="connTx" presStyleLbl="parChTrans1D2" presStyleIdx="2" presStyleCnt="6"/>
      <dgm:spPr/>
      <dgm:t>
        <a:bodyPr/>
        <a:lstStyle/>
        <a:p>
          <a:endParaRPr lang="el-GR"/>
        </a:p>
      </dgm:t>
    </dgm:pt>
    <dgm:pt modelId="{7A79E774-EB6E-4E19-BD84-8337961D45EB}" type="pres">
      <dgm:prSet presAssocID="{5208691F-4ADD-4AF9-B7F0-A1CECA34EA1D}" presName="root2" presStyleCnt="0"/>
      <dgm:spPr/>
    </dgm:pt>
    <dgm:pt modelId="{94DEFDA7-D199-4A52-9783-100451F09836}" type="pres">
      <dgm:prSet presAssocID="{5208691F-4ADD-4AF9-B7F0-A1CECA34EA1D}" presName="LevelTwoTextNode" presStyleLbl="node2" presStyleIdx="2" presStyleCnt="6" custScaleX="707584" custScaleY="226629">
        <dgm:presLayoutVars>
          <dgm:chPref val="3"/>
        </dgm:presLayoutVars>
      </dgm:prSet>
      <dgm:spPr/>
      <dgm:t>
        <a:bodyPr/>
        <a:lstStyle/>
        <a:p>
          <a:endParaRPr lang="el-GR"/>
        </a:p>
      </dgm:t>
    </dgm:pt>
    <dgm:pt modelId="{50C359ED-41FA-4726-9758-DA276AD66F44}" type="pres">
      <dgm:prSet presAssocID="{5208691F-4ADD-4AF9-B7F0-A1CECA34EA1D}" presName="level3hierChild" presStyleCnt="0"/>
      <dgm:spPr/>
    </dgm:pt>
    <dgm:pt modelId="{C356BF4E-86F0-49F1-A656-E738D7570207}" type="pres">
      <dgm:prSet presAssocID="{C81C9845-E3A8-42FD-B8B7-1AA0E27240A3}" presName="conn2-1" presStyleLbl="parChTrans1D2" presStyleIdx="3" presStyleCnt="6"/>
      <dgm:spPr/>
      <dgm:t>
        <a:bodyPr/>
        <a:lstStyle/>
        <a:p>
          <a:endParaRPr lang="el-GR"/>
        </a:p>
      </dgm:t>
    </dgm:pt>
    <dgm:pt modelId="{66DDE33A-09DC-4779-88EC-B236D6FDC6B8}" type="pres">
      <dgm:prSet presAssocID="{C81C9845-E3A8-42FD-B8B7-1AA0E27240A3}" presName="connTx" presStyleLbl="parChTrans1D2" presStyleIdx="3" presStyleCnt="6"/>
      <dgm:spPr/>
      <dgm:t>
        <a:bodyPr/>
        <a:lstStyle/>
        <a:p>
          <a:endParaRPr lang="el-GR"/>
        </a:p>
      </dgm:t>
    </dgm:pt>
    <dgm:pt modelId="{98DA53C3-EA7E-4441-8099-743E4BBB348E}" type="pres">
      <dgm:prSet presAssocID="{0F56F056-9FB0-4C4C-B5D8-20A3A94B0E86}" presName="root2" presStyleCnt="0"/>
      <dgm:spPr/>
    </dgm:pt>
    <dgm:pt modelId="{E0F30DFB-1AA2-44F9-8AFB-6912F60172A9}" type="pres">
      <dgm:prSet presAssocID="{0F56F056-9FB0-4C4C-B5D8-20A3A94B0E86}" presName="LevelTwoTextNode" presStyleLbl="node2" presStyleIdx="3" presStyleCnt="6" custScaleX="725092" custScaleY="200786">
        <dgm:presLayoutVars>
          <dgm:chPref val="3"/>
        </dgm:presLayoutVars>
      </dgm:prSet>
      <dgm:spPr/>
      <dgm:t>
        <a:bodyPr/>
        <a:lstStyle/>
        <a:p>
          <a:endParaRPr lang="el-GR"/>
        </a:p>
      </dgm:t>
    </dgm:pt>
    <dgm:pt modelId="{047DDEC4-3475-4065-A80E-ADA35105D067}" type="pres">
      <dgm:prSet presAssocID="{0F56F056-9FB0-4C4C-B5D8-20A3A94B0E86}" presName="level3hierChild" presStyleCnt="0"/>
      <dgm:spPr/>
    </dgm:pt>
    <dgm:pt modelId="{FA237CB3-B5CD-45E9-B8B1-20A418873FB9}" type="pres">
      <dgm:prSet presAssocID="{2E56759A-F786-4CFC-8A70-529BC6BD446E}" presName="conn2-1" presStyleLbl="parChTrans1D2" presStyleIdx="4" presStyleCnt="6"/>
      <dgm:spPr/>
      <dgm:t>
        <a:bodyPr/>
        <a:lstStyle/>
        <a:p>
          <a:endParaRPr lang="el-GR"/>
        </a:p>
      </dgm:t>
    </dgm:pt>
    <dgm:pt modelId="{54A867E2-A8C8-4A1A-85C5-4EB87EC0A2C1}" type="pres">
      <dgm:prSet presAssocID="{2E56759A-F786-4CFC-8A70-529BC6BD446E}" presName="connTx" presStyleLbl="parChTrans1D2" presStyleIdx="4" presStyleCnt="6"/>
      <dgm:spPr/>
      <dgm:t>
        <a:bodyPr/>
        <a:lstStyle/>
        <a:p>
          <a:endParaRPr lang="el-GR"/>
        </a:p>
      </dgm:t>
    </dgm:pt>
    <dgm:pt modelId="{B3715235-F41E-4DCA-A38C-55C6AB8A4658}" type="pres">
      <dgm:prSet presAssocID="{B6DA3009-0A6C-4D6B-BE98-440ECFF37F7E}" presName="root2" presStyleCnt="0"/>
      <dgm:spPr/>
    </dgm:pt>
    <dgm:pt modelId="{31A62881-7C70-4B4A-8813-79E1F1D3863B}" type="pres">
      <dgm:prSet presAssocID="{B6DA3009-0A6C-4D6B-BE98-440ECFF37F7E}" presName="LevelTwoTextNode" presStyleLbl="node2" presStyleIdx="4" presStyleCnt="6" custScaleX="704410" custScaleY="357952" custLinFactNeighborX="10341" custLinFactNeighborY="9853">
        <dgm:presLayoutVars>
          <dgm:chPref val="3"/>
        </dgm:presLayoutVars>
      </dgm:prSet>
      <dgm:spPr/>
      <dgm:t>
        <a:bodyPr/>
        <a:lstStyle/>
        <a:p>
          <a:endParaRPr lang="el-GR"/>
        </a:p>
      </dgm:t>
    </dgm:pt>
    <dgm:pt modelId="{456705CF-C7B2-4733-81C5-43A3C1862A91}" type="pres">
      <dgm:prSet presAssocID="{B6DA3009-0A6C-4D6B-BE98-440ECFF37F7E}" presName="level3hierChild" presStyleCnt="0"/>
      <dgm:spPr/>
    </dgm:pt>
    <dgm:pt modelId="{1C03D48E-DC3C-420A-8D58-9A36BB7F9BEE}" type="pres">
      <dgm:prSet presAssocID="{E1F68925-104D-4AE9-8B08-427143D7F4E9}" presName="conn2-1" presStyleLbl="parChTrans1D2" presStyleIdx="5" presStyleCnt="6"/>
      <dgm:spPr/>
      <dgm:t>
        <a:bodyPr/>
        <a:lstStyle/>
        <a:p>
          <a:endParaRPr lang="el-GR"/>
        </a:p>
      </dgm:t>
    </dgm:pt>
    <dgm:pt modelId="{1958C5B5-F4D0-4B79-9ADE-A727EB690170}" type="pres">
      <dgm:prSet presAssocID="{E1F68925-104D-4AE9-8B08-427143D7F4E9}" presName="connTx" presStyleLbl="parChTrans1D2" presStyleIdx="5" presStyleCnt="6"/>
      <dgm:spPr/>
      <dgm:t>
        <a:bodyPr/>
        <a:lstStyle/>
        <a:p>
          <a:endParaRPr lang="el-GR"/>
        </a:p>
      </dgm:t>
    </dgm:pt>
    <dgm:pt modelId="{6BD2DF98-A84D-43BD-ACA7-5B2E572A8ABC}" type="pres">
      <dgm:prSet presAssocID="{77555288-4486-4716-9F8C-96FA2FA7F990}" presName="root2" presStyleCnt="0"/>
      <dgm:spPr/>
    </dgm:pt>
    <dgm:pt modelId="{6B33EB98-94A7-4344-B24B-BE656F0D397F}" type="pres">
      <dgm:prSet presAssocID="{77555288-4486-4716-9F8C-96FA2FA7F990}" presName="LevelTwoTextNode" presStyleLbl="node2" presStyleIdx="5" presStyleCnt="6" custScaleX="783964" custScaleY="292972" custLinFactNeighborX="3521" custLinFactNeighborY="-10698">
        <dgm:presLayoutVars>
          <dgm:chPref val="3"/>
        </dgm:presLayoutVars>
      </dgm:prSet>
      <dgm:spPr/>
      <dgm:t>
        <a:bodyPr/>
        <a:lstStyle/>
        <a:p>
          <a:endParaRPr lang="el-GR"/>
        </a:p>
      </dgm:t>
    </dgm:pt>
    <dgm:pt modelId="{9984BF7C-4259-4BA6-AADB-AD37A50C51D0}" type="pres">
      <dgm:prSet presAssocID="{77555288-4486-4716-9F8C-96FA2FA7F990}" presName="level3hierChild" presStyleCnt="0"/>
      <dgm:spPr/>
    </dgm:pt>
  </dgm:ptLst>
  <dgm:cxnLst>
    <dgm:cxn modelId="{DE20C389-2656-4A98-AFDC-00B52781C669}" type="presOf" srcId="{F2A02148-EC90-45F4-A464-860FBF829519}" destId="{94D65255-9CF2-4E64-9059-3CFF0057B1AB}" srcOrd="0" destOrd="0" presId="urn:microsoft.com/office/officeart/2005/8/layout/hierarchy2"/>
    <dgm:cxn modelId="{39712ED3-C015-4C21-B66C-898C69C58170}" type="presOf" srcId="{2F2C010E-B877-481C-90C2-29F288A8A6CC}" destId="{A1333076-C8F0-4239-AEEE-91AEF844548F}" srcOrd="1" destOrd="0" presId="urn:microsoft.com/office/officeart/2005/8/layout/hierarchy2"/>
    <dgm:cxn modelId="{2AC3E681-84CB-413D-B78E-08DD633E4BA1}" type="presOf" srcId="{E1F68925-104D-4AE9-8B08-427143D7F4E9}" destId="{1C03D48E-DC3C-420A-8D58-9A36BB7F9BEE}" srcOrd="0" destOrd="0" presId="urn:microsoft.com/office/officeart/2005/8/layout/hierarchy2"/>
    <dgm:cxn modelId="{2EE8A278-ABA5-42ED-BD6A-8B32DC8DF325}" type="presOf" srcId="{5208691F-4ADD-4AF9-B7F0-A1CECA34EA1D}" destId="{94DEFDA7-D199-4A52-9783-100451F09836}" srcOrd="0" destOrd="0" presId="urn:microsoft.com/office/officeart/2005/8/layout/hierarchy2"/>
    <dgm:cxn modelId="{EFD86950-9C6C-423B-8AB8-0BA39D791AAA}" srcId="{27956BD9-33E6-434C-9826-5FBEDEADD12A}" destId="{B6DA3009-0A6C-4D6B-BE98-440ECFF37F7E}" srcOrd="4" destOrd="0" parTransId="{2E56759A-F786-4CFC-8A70-529BC6BD446E}" sibTransId="{0A822170-7CE3-4BE4-ADD9-0E282C1C51C6}"/>
    <dgm:cxn modelId="{E1A7244C-E93B-490E-A32B-FDB6EE4F7EB8}" type="presOf" srcId="{EEEF29EC-1B4F-493A-B41B-531196275BA7}" destId="{1EBB3238-43FA-4D1B-B4D9-349E409890B7}" srcOrd="0" destOrd="0" presId="urn:microsoft.com/office/officeart/2005/8/layout/hierarchy2"/>
    <dgm:cxn modelId="{9FE69A18-18CE-4728-8A9D-24705D0290A2}" type="presOf" srcId="{0F56F056-9FB0-4C4C-B5D8-20A3A94B0E86}" destId="{E0F30DFB-1AA2-44F9-8AFB-6912F60172A9}" srcOrd="0" destOrd="0" presId="urn:microsoft.com/office/officeart/2005/8/layout/hierarchy2"/>
    <dgm:cxn modelId="{159FC5EF-C957-4CFA-BB5B-C5077BD8850C}" type="presOf" srcId="{77555288-4486-4716-9F8C-96FA2FA7F990}" destId="{6B33EB98-94A7-4344-B24B-BE656F0D397F}" srcOrd="0" destOrd="0" presId="urn:microsoft.com/office/officeart/2005/8/layout/hierarchy2"/>
    <dgm:cxn modelId="{84D66AC0-5210-4792-BFB4-43CDCFD7202F}" type="presOf" srcId="{F2A02148-EC90-45F4-A464-860FBF829519}" destId="{B5981D91-6700-4C3C-9DBA-D825E3599354}" srcOrd="1" destOrd="0" presId="urn:microsoft.com/office/officeart/2005/8/layout/hierarchy2"/>
    <dgm:cxn modelId="{4881601F-C9D5-4C16-BD3E-49BE7E457A11}" srcId="{27956BD9-33E6-434C-9826-5FBEDEADD12A}" destId="{5208691F-4ADD-4AF9-B7F0-A1CECA34EA1D}" srcOrd="2" destOrd="0" parTransId="{CBACD928-2AA8-44D1-948E-512B2C4F9F61}" sibTransId="{70405038-F485-46D6-869B-EA5207B54376}"/>
    <dgm:cxn modelId="{719510A2-68CE-47D6-9BEB-3D85C0A555E0}" type="presOf" srcId="{B6DA3009-0A6C-4D6B-BE98-440ECFF37F7E}" destId="{31A62881-7C70-4B4A-8813-79E1F1D3863B}" srcOrd="0" destOrd="0" presId="urn:microsoft.com/office/officeart/2005/8/layout/hierarchy2"/>
    <dgm:cxn modelId="{D4D178B1-87CA-4ABA-B7EF-2AA8AD6D5EBA}" srcId="{27956BD9-33E6-434C-9826-5FBEDEADD12A}" destId="{77555288-4486-4716-9F8C-96FA2FA7F990}" srcOrd="5" destOrd="0" parTransId="{E1F68925-104D-4AE9-8B08-427143D7F4E9}" sibTransId="{FAC5DA6D-4F5D-447D-9754-5E190A28A4B5}"/>
    <dgm:cxn modelId="{1C121D73-733F-45BA-8EBA-6BE94ADB432E}" type="presOf" srcId="{913ABEBF-2B14-49E1-858D-0B26ABB7A35F}" destId="{EE7E0309-0E8E-4B32-A659-5B8585654477}" srcOrd="0" destOrd="0" presId="urn:microsoft.com/office/officeart/2005/8/layout/hierarchy2"/>
    <dgm:cxn modelId="{83B6EA23-7333-4C47-9879-025646962757}" srcId="{913ABEBF-2B14-49E1-858D-0B26ABB7A35F}" destId="{27956BD9-33E6-434C-9826-5FBEDEADD12A}" srcOrd="0" destOrd="0" parTransId="{4F49A4BC-01AF-4F6F-B8CD-93AB68557CDE}" sibTransId="{1DC66FA8-0E00-4422-80A7-D37FD560C443}"/>
    <dgm:cxn modelId="{E3FEDED7-FDCC-4B54-BF4F-93B83D441B3B}" type="presOf" srcId="{C81C9845-E3A8-42FD-B8B7-1AA0E27240A3}" destId="{C356BF4E-86F0-49F1-A656-E738D7570207}" srcOrd="0" destOrd="0" presId="urn:microsoft.com/office/officeart/2005/8/layout/hierarchy2"/>
    <dgm:cxn modelId="{F7AE8D9B-9728-4CE1-92D8-A939647CC130}" srcId="{27956BD9-33E6-434C-9826-5FBEDEADD12A}" destId="{F46CF40B-D095-4A7B-A68A-8BED2569A9B2}" srcOrd="0" destOrd="0" parTransId="{2F2C010E-B877-481C-90C2-29F288A8A6CC}" sibTransId="{F07E2A27-ACB9-49C2-876E-8719E305C834}"/>
    <dgm:cxn modelId="{B5FDB562-FEE9-4AAB-8F46-4D47AEF3885B}" type="presOf" srcId="{F46CF40B-D095-4A7B-A68A-8BED2569A9B2}" destId="{585B6CC9-DE30-4813-877F-2B93261F216B}" srcOrd="0" destOrd="0" presId="urn:microsoft.com/office/officeart/2005/8/layout/hierarchy2"/>
    <dgm:cxn modelId="{19BC7738-1D3E-4E43-BDB5-5F4E3000B67B}" type="presOf" srcId="{2E56759A-F786-4CFC-8A70-529BC6BD446E}" destId="{54A867E2-A8C8-4A1A-85C5-4EB87EC0A2C1}" srcOrd="1" destOrd="0" presId="urn:microsoft.com/office/officeart/2005/8/layout/hierarchy2"/>
    <dgm:cxn modelId="{71CEFB78-26B1-4018-9608-0A775C37A6FC}" type="presOf" srcId="{CBACD928-2AA8-44D1-948E-512B2C4F9F61}" destId="{9F013A7A-6158-413B-84B1-8C6EC6924378}" srcOrd="1" destOrd="0" presId="urn:microsoft.com/office/officeart/2005/8/layout/hierarchy2"/>
    <dgm:cxn modelId="{5B28CA42-AE70-4DD1-BAC0-471B7D5BF995}" type="presOf" srcId="{C81C9845-E3A8-42FD-B8B7-1AA0E27240A3}" destId="{66DDE33A-09DC-4779-88EC-B236D6FDC6B8}" srcOrd="1" destOrd="0" presId="urn:microsoft.com/office/officeart/2005/8/layout/hierarchy2"/>
    <dgm:cxn modelId="{D4FEAA16-508E-4C63-98BE-1D411E601AF7}" type="presOf" srcId="{CBACD928-2AA8-44D1-948E-512B2C4F9F61}" destId="{4F8D662B-F10F-41CA-AB40-B14E4269F637}" srcOrd="0" destOrd="0" presId="urn:microsoft.com/office/officeart/2005/8/layout/hierarchy2"/>
    <dgm:cxn modelId="{6B7C1084-027E-4A92-BABE-8BB40B643D33}" type="presOf" srcId="{E1F68925-104D-4AE9-8B08-427143D7F4E9}" destId="{1958C5B5-F4D0-4B79-9ADE-A727EB690170}" srcOrd="1" destOrd="0" presId="urn:microsoft.com/office/officeart/2005/8/layout/hierarchy2"/>
    <dgm:cxn modelId="{9021A9C7-3CB1-416C-B682-A2500BE9CB25}" type="presOf" srcId="{2E56759A-F786-4CFC-8A70-529BC6BD446E}" destId="{FA237CB3-B5CD-45E9-B8B1-20A418873FB9}" srcOrd="0" destOrd="0" presId="urn:microsoft.com/office/officeart/2005/8/layout/hierarchy2"/>
    <dgm:cxn modelId="{34C99742-FE7C-4E1A-A09E-826277BA84D1}" type="presOf" srcId="{2F2C010E-B877-481C-90C2-29F288A8A6CC}" destId="{7F9AC264-9C8E-4419-8E76-A1ED6B547972}" srcOrd="0" destOrd="0" presId="urn:microsoft.com/office/officeart/2005/8/layout/hierarchy2"/>
    <dgm:cxn modelId="{9743C9E8-B1C0-4274-8AE0-D66DE27517FA}" type="presOf" srcId="{27956BD9-33E6-434C-9826-5FBEDEADD12A}" destId="{5EC616F5-20FC-4996-9628-45ECA582B560}" srcOrd="0" destOrd="0" presId="urn:microsoft.com/office/officeart/2005/8/layout/hierarchy2"/>
    <dgm:cxn modelId="{6E013837-3226-4E8B-B947-9FD00ED8C2C5}" srcId="{27956BD9-33E6-434C-9826-5FBEDEADD12A}" destId="{EEEF29EC-1B4F-493A-B41B-531196275BA7}" srcOrd="1" destOrd="0" parTransId="{F2A02148-EC90-45F4-A464-860FBF829519}" sibTransId="{E842CD9A-69ED-40F1-AF91-9DE37E3683B6}"/>
    <dgm:cxn modelId="{5F37BE8A-C7C7-4F37-848B-7F33139B49ED}" srcId="{27956BD9-33E6-434C-9826-5FBEDEADD12A}" destId="{0F56F056-9FB0-4C4C-B5D8-20A3A94B0E86}" srcOrd="3" destOrd="0" parTransId="{C81C9845-E3A8-42FD-B8B7-1AA0E27240A3}" sibTransId="{BEE6CE1E-1674-485B-8DBC-741B286BD489}"/>
    <dgm:cxn modelId="{ACD3E7D3-53AC-448E-8FED-6E8D6C8BF1BC}" type="presParOf" srcId="{EE7E0309-0E8E-4B32-A659-5B8585654477}" destId="{A5E6790C-FFE2-40FC-A86E-CFEBD68D1D48}" srcOrd="0" destOrd="0" presId="urn:microsoft.com/office/officeart/2005/8/layout/hierarchy2"/>
    <dgm:cxn modelId="{39D797B6-30CA-43C5-8BC2-0617F5D3FA96}" type="presParOf" srcId="{A5E6790C-FFE2-40FC-A86E-CFEBD68D1D48}" destId="{5EC616F5-20FC-4996-9628-45ECA582B560}" srcOrd="0" destOrd="0" presId="urn:microsoft.com/office/officeart/2005/8/layout/hierarchy2"/>
    <dgm:cxn modelId="{0FE335E3-3C17-404C-A496-0BD6C2C4D276}" type="presParOf" srcId="{A5E6790C-FFE2-40FC-A86E-CFEBD68D1D48}" destId="{669FB0EB-3BE0-4C2E-B265-9A32F53CAA73}" srcOrd="1" destOrd="0" presId="urn:microsoft.com/office/officeart/2005/8/layout/hierarchy2"/>
    <dgm:cxn modelId="{66F0FBAF-AE53-4541-B986-8394C93FA39F}" type="presParOf" srcId="{669FB0EB-3BE0-4C2E-B265-9A32F53CAA73}" destId="{7F9AC264-9C8E-4419-8E76-A1ED6B547972}" srcOrd="0" destOrd="0" presId="urn:microsoft.com/office/officeart/2005/8/layout/hierarchy2"/>
    <dgm:cxn modelId="{CCAF6498-E084-4DE4-9864-5260FE21EA11}" type="presParOf" srcId="{7F9AC264-9C8E-4419-8E76-A1ED6B547972}" destId="{A1333076-C8F0-4239-AEEE-91AEF844548F}" srcOrd="0" destOrd="0" presId="urn:microsoft.com/office/officeart/2005/8/layout/hierarchy2"/>
    <dgm:cxn modelId="{EFE290E6-1578-4EE4-B0FD-B06D5C50773D}" type="presParOf" srcId="{669FB0EB-3BE0-4C2E-B265-9A32F53CAA73}" destId="{2206D356-19EA-484A-A6CB-4A0E1808B3B3}" srcOrd="1" destOrd="0" presId="urn:microsoft.com/office/officeart/2005/8/layout/hierarchy2"/>
    <dgm:cxn modelId="{29DC6415-1700-48BC-8B73-8A72C26546CA}" type="presParOf" srcId="{2206D356-19EA-484A-A6CB-4A0E1808B3B3}" destId="{585B6CC9-DE30-4813-877F-2B93261F216B}" srcOrd="0" destOrd="0" presId="urn:microsoft.com/office/officeart/2005/8/layout/hierarchy2"/>
    <dgm:cxn modelId="{011D5B9A-D8A6-4C8E-882C-D39FD368F4B6}" type="presParOf" srcId="{2206D356-19EA-484A-A6CB-4A0E1808B3B3}" destId="{84CB8347-1537-44CD-B0B0-00E54E3F7BC4}" srcOrd="1" destOrd="0" presId="urn:microsoft.com/office/officeart/2005/8/layout/hierarchy2"/>
    <dgm:cxn modelId="{FB49615E-9378-418C-8C3B-29D829343878}" type="presParOf" srcId="{669FB0EB-3BE0-4C2E-B265-9A32F53CAA73}" destId="{94D65255-9CF2-4E64-9059-3CFF0057B1AB}" srcOrd="2" destOrd="0" presId="urn:microsoft.com/office/officeart/2005/8/layout/hierarchy2"/>
    <dgm:cxn modelId="{3C392A48-704D-42D2-9C04-DD3D5CAB9031}" type="presParOf" srcId="{94D65255-9CF2-4E64-9059-3CFF0057B1AB}" destId="{B5981D91-6700-4C3C-9DBA-D825E3599354}" srcOrd="0" destOrd="0" presId="urn:microsoft.com/office/officeart/2005/8/layout/hierarchy2"/>
    <dgm:cxn modelId="{0572DAE7-60E9-4BB5-9269-8A82BA8C309A}" type="presParOf" srcId="{669FB0EB-3BE0-4C2E-B265-9A32F53CAA73}" destId="{4A87218F-3604-4691-9249-E750D01C8CC9}" srcOrd="3" destOrd="0" presId="urn:microsoft.com/office/officeart/2005/8/layout/hierarchy2"/>
    <dgm:cxn modelId="{4ADAE284-46EA-4133-8853-10E93E8A0631}" type="presParOf" srcId="{4A87218F-3604-4691-9249-E750D01C8CC9}" destId="{1EBB3238-43FA-4D1B-B4D9-349E409890B7}" srcOrd="0" destOrd="0" presId="urn:microsoft.com/office/officeart/2005/8/layout/hierarchy2"/>
    <dgm:cxn modelId="{37B44077-4215-48A1-9533-5F2BF2F9CD7A}" type="presParOf" srcId="{4A87218F-3604-4691-9249-E750D01C8CC9}" destId="{B9CFB921-7CB3-4FD8-BDD8-75DAEDE0D8D4}" srcOrd="1" destOrd="0" presId="urn:microsoft.com/office/officeart/2005/8/layout/hierarchy2"/>
    <dgm:cxn modelId="{DCBFEB60-760F-4679-88F9-903738B34E48}" type="presParOf" srcId="{669FB0EB-3BE0-4C2E-B265-9A32F53CAA73}" destId="{4F8D662B-F10F-41CA-AB40-B14E4269F637}" srcOrd="4" destOrd="0" presId="urn:microsoft.com/office/officeart/2005/8/layout/hierarchy2"/>
    <dgm:cxn modelId="{B518913C-AB7C-4113-ABEC-32280200AAFE}" type="presParOf" srcId="{4F8D662B-F10F-41CA-AB40-B14E4269F637}" destId="{9F013A7A-6158-413B-84B1-8C6EC6924378}" srcOrd="0" destOrd="0" presId="urn:microsoft.com/office/officeart/2005/8/layout/hierarchy2"/>
    <dgm:cxn modelId="{4F855109-6C7C-41D5-954B-DE6F565B3AD6}" type="presParOf" srcId="{669FB0EB-3BE0-4C2E-B265-9A32F53CAA73}" destId="{7A79E774-EB6E-4E19-BD84-8337961D45EB}" srcOrd="5" destOrd="0" presId="urn:microsoft.com/office/officeart/2005/8/layout/hierarchy2"/>
    <dgm:cxn modelId="{A29944CD-EFD2-45DA-A64C-926705B6ED6B}" type="presParOf" srcId="{7A79E774-EB6E-4E19-BD84-8337961D45EB}" destId="{94DEFDA7-D199-4A52-9783-100451F09836}" srcOrd="0" destOrd="0" presId="urn:microsoft.com/office/officeart/2005/8/layout/hierarchy2"/>
    <dgm:cxn modelId="{DE9851E3-40A4-4BEE-978C-02C4EA492A70}" type="presParOf" srcId="{7A79E774-EB6E-4E19-BD84-8337961D45EB}" destId="{50C359ED-41FA-4726-9758-DA276AD66F44}" srcOrd="1" destOrd="0" presId="urn:microsoft.com/office/officeart/2005/8/layout/hierarchy2"/>
    <dgm:cxn modelId="{63F24F63-6794-4C27-AE67-52E0C4361507}" type="presParOf" srcId="{669FB0EB-3BE0-4C2E-B265-9A32F53CAA73}" destId="{C356BF4E-86F0-49F1-A656-E738D7570207}" srcOrd="6" destOrd="0" presId="urn:microsoft.com/office/officeart/2005/8/layout/hierarchy2"/>
    <dgm:cxn modelId="{3AFD4C37-42A9-4356-BB72-105BE738BCF8}" type="presParOf" srcId="{C356BF4E-86F0-49F1-A656-E738D7570207}" destId="{66DDE33A-09DC-4779-88EC-B236D6FDC6B8}" srcOrd="0" destOrd="0" presId="urn:microsoft.com/office/officeart/2005/8/layout/hierarchy2"/>
    <dgm:cxn modelId="{1F1C73BC-8C18-46C6-95F1-756EA3EC23EB}" type="presParOf" srcId="{669FB0EB-3BE0-4C2E-B265-9A32F53CAA73}" destId="{98DA53C3-EA7E-4441-8099-743E4BBB348E}" srcOrd="7" destOrd="0" presId="urn:microsoft.com/office/officeart/2005/8/layout/hierarchy2"/>
    <dgm:cxn modelId="{8F3B17E2-4F65-41F6-B7BE-5A8CF7E1EC53}" type="presParOf" srcId="{98DA53C3-EA7E-4441-8099-743E4BBB348E}" destId="{E0F30DFB-1AA2-44F9-8AFB-6912F60172A9}" srcOrd="0" destOrd="0" presId="urn:microsoft.com/office/officeart/2005/8/layout/hierarchy2"/>
    <dgm:cxn modelId="{CCFDC001-F4D9-45D1-B63B-E2EB76283BE6}" type="presParOf" srcId="{98DA53C3-EA7E-4441-8099-743E4BBB348E}" destId="{047DDEC4-3475-4065-A80E-ADA35105D067}" srcOrd="1" destOrd="0" presId="urn:microsoft.com/office/officeart/2005/8/layout/hierarchy2"/>
    <dgm:cxn modelId="{C591D63A-915A-4528-B6EC-C9D90EA4B4C7}" type="presParOf" srcId="{669FB0EB-3BE0-4C2E-B265-9A32F53CAA73}" destId="{FA237CB3-B5CD-45E9-B8B1-20A418873FB9}" srcOrd="8" destOrd="0" presId="urn:microsoft.com/office/officeart/2005/8/layout/hierarchy2"/>
    <dgm:cxn modelId="{93760B7E-A02C-4A96-8EBF-0E15A3940062}" type="presParOf" srcId="{FA237CB3-B5CD-45E9-B8B1-20A418873FB9}" destId="{54A867E2-A8C8-4A1A-85C5-4EB87EC0A2C1}" srcOrd="0" destOrd="0" presId="urn:microsoft.com/office/officeart/2005/8/layout/hierarchy2"/>
    <dgm:cxn modelId="{7FC18E0C-8D01-4302-954F-6B0C73993A8A}" type="presParOf" srcId="{669FB0EB-3BE0-4C2E-B265-9A32F53CAA73}" destId="{B3715235-F41E-4DCA-A38C-55C6AB8A4658}" srcOrd="9" destOrd="0" presId="urn:microsoft.com/office/officeart/2005/8/layout/hierarchy2"/>
    <dgm:cxn modelId="{B9B2E46A-4EAB-49DD-ABD9-001DE0CF39A7}" type="presParOf" srcId="{B3715235-F41E-4DCA-A38C-55C6AB8A4658}" destId="{31A62881-7C70-4B4A-8813-79E1F1D3863B}" srcOrd="0" destOrd="0" presId="urn:microsoft.com/office/officeart/2005/8/layout/hierarchy2"/>
    <dgm:cxn modelId="{3F66AD37-6CF2-45B9-B3CC-B646613A205E}" type="presParOf" srcId="{B3715235-F41E-4DCA-A38C-55C6AB8A4658}" destId="{456705CF-C7B2-4733-81C5-43A3C1862A91}" srcOrd="1" destOrd="0" presId="urn:microsoft.com/office/officeart/2005/8/layout/hierarchy2"/>
    <dgm:cxn modelId="{55CF4279-BEEB-461A-BF8F-92DFD056832D}" type="presParOf" srcId="{669FB0EB-3BE0-4C2E-B265-9A32F53CAA73}" destId="{1C03D48E-DC3C-420A-8D58-9A36BB7F9BEE}" srcOrd="10" destOrd="0" presId="urn:microsoft.com/office/officeart/2005/8/layout/hierarchy2"/>
    <dgm:cxn modelId="{71B7B735-2BC8-4198-AF7A-1DC015C96657}" type="presParOf" srcId="{1C03D48E-DC3C-420A-8D58-9A36BB7F9BEE}" destId="{1958C5B5-F4D0-4B79-9ADE-A727EB690170}" srcOrd="0" destOrd="0" presId="urn:microsoft.com/office/officeart/2005/8/layout/hierarchy2"/>
    <dgm:cxn modelId="{B043179E-9869-42A7-B15A-77EFEDE9A8E9}" type="presParOf" srcId="{669FB0EB-3BE0-4C2E-B265-9A32F53CAA73}" destId="{6BD2DF98-A84D-43BD-ACA7-5B2E572A8ABC}" srcOrd="11" destOrd="0" presId="urn:microsoft.com/office/officeart/2005/8/layout/hierarchy2"/>
    <dgm:cxn modelId="{273F3616-0A8B-45C4-85C1-468EBE547301}" type="presParOf" srcId="{6BD2DF98-A84D-43BD-ACA7-5B2E572A8ABC}" destId="{6B33EB98-94A7-4344-B24B-BE656F0D397F}" srcOrd="0" destOrd="0" presId="urn:microsoft.com/office/officeart/2005/8/layout/hierarchy2"/>
    <dgm:cxn modelId="{CAEA50D7-7174-4594-BCB2-A744EFA59F80}" type="presParOf" srcId="{6BD2DF98-A84D-43BD-ACA7-5B2E572A8ABC}" destId="{9984BF7C-4259-4BA6-AADB-AD37A50C51D0}"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D74B8-3906-40CC-B3F9-D8BBC2128285}" type="datetimeFigureOut">
              <a:rPr lang="el-GR" smtClean="0"/>
              <a:pPr/>
              <a:t>4/5/2022</a:t>
            </a:fld>
            <a:endParaRPr lang="el-GR"/>
          </a:p>
        </p:txBody>
      </p:sp>
      <p:sp>
        <p:nvSpPr>
          <p:cNvPr id="4" name="3 - Θέση εικόνας διαφάνειας"/>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E20B3-9012-4DC7-A2B9-716E332E651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341" rtl="0" eaLnBrk="1" latinLnBrk="0" hangingPunct="1">
      <a:defRPr sz="1200" kern="1200">
        <a:solidFill>
          <a:schemeClr val="tx1"/>
        </a:solidFill>
        <a:latin typeface="+mn-lt"/>
        <a:ea typeface="+mn-ea"/>
        <a:cs typeface="+mn-cs"/>
      </a:defRPr>
    </a:lvl1pPr>
    <a:lvl2pPr marL="457171" algn="l" defTabSz="914341" rtl="0" eaLnBrk="1" latinLnBrk="0" hangingPunct="1">
      <a:defRPr sz="1200" kern="1200">
        <a:solidFill>
          <a:schemeClr val="tx1"/>
        </a:solidFill>
        <a:latin typeface="+mn-lt"/>
        <a:ea typeface="+mn-ea"/>
        <a:cs typeface="+mn-cs"/>
      </a:defRPr>
    </a:lvl2pPr>
    <a:lvl3pPr marL="914341" algn="l" defTabSz="914341" rtl="0" eaLnBrk="1" latinLnBrk="0" hangingPunct="1">
      <a:defRPr sz="1200" kern="1200">
        <a:solidFill>
          <a:schemeClr val="tx1"/>
        </a:solidFill>
        <a:latin typeface="+mn-lt"/>
        <a:ea typeface="+mn-ea"/>
        <a:cs typeface="+mn-cs"/>
      </a:defRPr>
    </a:lvl3pPr>
    <a:lvl4pPr marL="1371512" algn="l" defTabSz="914341" rtl="0" eaLnBrk="1" latinLnBrk="0" hangingPunct="1">
      <a:defRPr sz="1200" kern="1200">
        <a:solidFill>
          <a:schemeClr val="tx1"/>
        </a:solidFill>
        <a:latin typeface="+mn-lt"/>
        <a:ea typeface="+mn-ea"/>
        <a:cs typeface="+mn-cs"/>
      </a:defRPr>
    </a:lvl4pPr>
    <a:lvl5pPr marL="1828682" algn="l" defTabSz="914341" rtl="0" eaLnBrk="1" latinLnBrk="0" hangingPunct="1">
      <a:defRPr sz="1200" kern="1200">
        <a:solidFill>
          <a:schemeClr val="tx1"/>
        </a:solidFill>
        <a:latin typeface="+mn-lt"/>
        <a:ea typeface="+mn-ea"/>
        <a:cs typeface="+mn-cs"/>
      </a:defRPr>
    </a:lvl5pPr>
    <a:lvl6pPr marL="2285853" algn="l" defTabSz="914341" rtl="0" eaLnBrk="1" latinLnBrk="0" hangingPunct="1">
      <a:defRPr sz="1200" kern="1200">
        <a:solidFill>
          <a:schemeClr val="tx1"/>
        </a:solidFill>
        <a:latin typeface="+mn-lt"/>
        <a:ea typeface="+mn-ea"/>
        <a:cs typeface="+mn-cs"/>
      </a:defRPr>
    </a:lvl6pPr>
    <a:lvl7pPr marL="2743024" algn="l" defTabSz="914341" rtl="0" eaLnBrk="1" latinLnBrk="0" hangingPunct="1">
      <a:defRPr sz="1200" kern="1200">
        <a:solidFill>
          <a:schemeClr val="tx1"/>
        </a:solidFill>
        <a:latin typeface="+mn-lt"/>
        <a:ea typeface="+mn-ea"/>
        <a:cs typeface="+mn-cs"/>
      </a:defRPr>
    </a:lvl7pPr>
    <a:lvl8pPr marL="3200194" algn="l" defTabSz="914341" rtl="0" eaLnBrk="1" latinLnBrk="0" hangingPunct="1">
      <a:defRPr sz="1200" kern="1200">
        <a:solidFill>
          <a:schemeClr val="tx1"/>
        </a:solidFill>
        <a:latin typeface="+mn-lt"/>
        <a:ea typeface="+mn-ea"/>
        <a:cs typeface="+mn-cs"/>
      </a:defRPr>
    </a:lvl8pPr>
    <a:lvl9pPr marL="3657365" algn="l" defTabSz="9143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EFE20B3-9012-4DC7-A2B9-716E332E6510}" type="slidenum">
              <a:rPr lang="el-GR" smtClean="0"/>
              <a:pPr/>
              <a:t>8</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EFE20B3-9012-4DC7-A2B9-716E332E6510}" type="slidenum">
              <a:rPr lang="el-GR" smtClean="0"/>
              <a:pPr/>
              <a:t>30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EFE20B3-9012-4DC7-A2B9-716E332E6510}" type="slidenum">
              <a:rPr lang="el-GR" smtClean="0"/>
              <a:pPr/>
              <a:t>35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EFE20B3-9012-4DC7-A2B9-716E332E6510}" type="slidenum">
              <a:rPr lang="el-GR" smtClean="0"/>
              <a:pPr/>
              <a:t>36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5715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190500" y="2857500"/>
            <a:ext cx="5715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444500"/>
            <a:ext cx="5105400" cy="2390140"/>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2949887"/>
            <a:ext cx="5114778" cy="917707"/>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5464955"/>
            <a:ext cx="2002464" cy="189085"/>
          </a:xfrm>
        </p:spPr>
        <p:txBody>
          <a:bodyPr/>
          <a:lstStyle>
            <a:lvl1pPr>
              <a:defRPr lang="en-US" smtClean="0">
                <a:solidFill>
                  <a:srgbClr val="FFFFFF"/>
                </a:solidFill>
              </a:defRPr>
            </a:lvl1pPr>
            <a:extLst/>
          </a:lstStyle>
          <a:p>
            <a:fld id="{3B1B7FEB-E0F0-4BBA-AFB4-A36E489E1919}" type="datetimeFigureOut">
              <a:rPr lang="el-GR" smtClean="0"/>
              <a:pPr/>
              <a:t>4/5/2022</a:t>
            </a:fld>
            <a:endParaRPr lang="el-GR"/>
          </a:p>
        </p:txBody>
      </p:sp>
      <p:sp>
        <p:nvSpPr>
          <p:cNvPr id="18" name="17 - Θέση υποσέλιδου"/>
          <p:cNvSpPr>
            <a:spLocks noGrp="1"/>
          </p:cNvSpPr>
          <p:nvPr>
            <p:ph type="ftr" sz="quarter" idx="11"/>
          </p:nvPr>
        </p:nvSpPr>
        <p:spPr>
          <a:xfrm>
            <a:off x="2819400" y="5464955"/>
            <a:ext cx="2927722" cy="1905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5463540"/>
            <a:ext cx="588336" cy="190500"/>
          </a:xfrm>
        </p:spPr>
        <p:txBody>
          <a:bodyPr/>
          <a:lstStyle>
            <a:lvl1pPr>
              <a:defRPr lang="en-US" smtClean="0">
                <a:solidFill>
                  <a:srgbClr val="FFFFFF"/>
                </a:solidFill>
              </a:defRPr>
            </a:lvl1pPr>
            <a:extLst/>
          </a:lstStyle>
          <a:p>
            <a:fld id="{AAD06168-E7F7-4570-8B7A-01E1458E074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B1B7FEB-E0F0-4BBA-AFB4-A36E489E1919}" type="datetimeFigureOut">
              <a:rPr lang="el-GR" smtClean="0"/>
              <a:pPr/>
              <a:t>4/5/2022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AD06168-E7F7-4570-8B7A-01E1458E074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29130"/>
            <a:ext cx="1524000" cy="4876271"/>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28869"/>
            <a:ext cx="6019800" cy="48762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5464955"/>
            <a:ext cx="2002464" cy="189085"/>
          </a:xfrm>
        </p:spPr>
        <p:txBody>
          <a:bodyPr/>
          <a:lstStyle>
            <a:extLst/>
          </a:lstStyle>
          <a:p>
            <a:fld id="{3B1B7FEB-E0F0-4BBA-AFB4-A36E489E1919}" type="datetimeFigureOut">
              <a:rPr lang="el-GR" smtClean="0"/>
              <a:pPr/>
              <a:t>4/5/2022</a:t>
            </a:fld>
            <a:endParaRPr lang="el-GR"/>
          </a:p>
        </p:txBody>
      </p:sp>
      <p:sp>
        <p:nvSpPr>
          <p:cNvPr id="5" name="4 - Θέση υποσέλιδου"/>
          <p:cNvSpPr>
            <a:spLocks noGrp="1"/>
          </p:cNvSpPr>
          <p:nvPr>
            <p:ph type="ftr" sz="quarter" idx="11"/>
          </p:nvPr>
        </p:nvSpPr>
        <p:spPr>
          <a:xfrm>
            <a:off x="457200" y="5463540"/>
            <a:ext cx="3657600" cy="1905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5461000"/>
            <a:ext cx="588336" cy="190500"/>
          </a:xfrm>
        </p:spPr>
        <p:txBody>
          <a:bodyPr/>
          <a:lstStyle>
            <a:lvl1pPr>
              <a:defRPr>
                <a:solidFill>
                  <a:schemeClr val="tx2"/>
                </a:solidFill>
              </a:defRPr>
            </a:lvl1pPr>
            <a:extLst/>
          </a:lstStyle>
          <a:p>
            <a:fld id="{AAD06168-E7F7-4570-8B7A-01E1458E074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B1B7FEB-E0F0-4BBA-AFB4-A36E489E1919}" type="datetimeFigureOut">
              <a:rPr lang="el-GR" smtClean="0"/>
              <a:pPr/>
              <a:t>4/5/2022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AD06168-E7F7-4570-8B7A-01E1458E074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351531"/>
            <a:ext cx="6255488" cy="1135063"/>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587501"/>
            <a:ext cx="6255488" cy="619589"/>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5464008"/>
            <a:ext cx="2002464" cy="189085"/>
          </a:xfrm>
        </p:spPr>
        <p:txBody>
          <a:bodyPr bIns="0" anchor="b"/>
          <a:lstStyle>
            <a:lvl1pPr>
              <a:defRPr>
                <a:solidFill>
                  <a:schemeClr val="tx2"/>
                </a:solidFill>
              </a:defRPr>
            </a:lvl1pPr>
            <a:extLst/>
          </a:lstStyle>
          <a:p>
            <a:fld id="{3B1B7FEB-E0F0-4BBA-AFB4-A36E489E1919}" type="datetimeFigureOut">
              <a:rPr lang="el-GR" smtClean="0"/>
              <a:pPr/>
              <a:t>4/5/2022</a:t>
            </a:fld>
            <a:endParaRPr lang="el-GR"/>
          </a:p>
        </p:txBody>
      </p:sp>
      <p:sp>
        <p:nvSpPr>
          <p:cNvPr id="5" name="4 - Θέση υποσέλιδου"/>
          <p:cNvSpPr>
            <a:spLocks noGrp="1"/>
          </p:cNvSpPr>
          <p:nvPr>
            <p:ph type="ftr" sz="quarter" idx="11"/>
          </p:nvPr>
        </p:nvSpPr>
        <p:spPr>
          <a:xfrm>
            <a:off x="1735358" y="5464008"/>
            <a:ext cx="2895600" cy="1905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5462593"/>
            <a:ext cx="588336" cy="190500"/>
          </a:xfrm>
        </p:spPr>
        <p:txBody>
          <a:bodyPr/>
          <a:lstStyle>
            <a:extLst/>
          </a:lstStyle>
          <a:p>
            <a:fld id="{AAD06168-E7F7-4570-8B7A-01E1458E074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6700"/>
            <a:ext cx="7242048" cy="9525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333500"/>
            <a:ext cx="3520440" cy="3771636"/>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333500"/>
            <a:ext cx="3520440" cy="3771636"/>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B1B7FEB-E0F0-4BBA-AFB4-A36E489E1919}" type="datetimeFigureOut">
              <a:rPr lang="el-GR" smtClean="0"/>
              <a:pPr/>
              <a:t>4/5/2022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AD06168-E7F7-4570-8B7A-01E1458E074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6700"/>
            <a:ext cx="7242048" cy="9525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4889500"/>
            <a:ext cx="3520440" cy="3810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4889500"/>
            <a:ext cx="3520440" cy="3810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26533"/>
            <a:ext cx="3520440" cy="34290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426533"/>
            <a:ext cx="3520440" cy="34290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3B1B7FEB-E0F0-4BBA-AFB4-A36E489E1919}" type="datetimeFigureOut">
              <a:rPr lang="el-GR" smtClean="0"/>
              <a:pPr/>
              <a:t>4/5/2022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AAD06168-E7F7-4570-8B7A-01E1458E074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6700"/>
            <a:ext cx="7242048" cy="9525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3B1B7FEB-E0F0-4BBA-AFB4-A36E489E1919}" type="datetimeFigureOut">
              <a:rPr lang="el-GR" smtClean="0"/>
              <a:pPr/>
              <a:t>4/5/2022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AAD06168-E7F7-4570-8B7A-01E1458E074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3B1B7FEB-E0F0-4BBA-AFB4-A36E489E1919}" type="datetimeFigureOut">
              <a:rPr lang="el-GR" smtClean="0"/>
              <a:pPr/>
              <a:t>4/5/2022</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AAD06168-E7F7-4570-8B7A-01E1458E074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90500"/>
            <a:ext cx="5897880" cy="97790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247847"/>
            <a:ext cx="5897880" cy="502093"/>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778000"/>
            <a:ext cx="7239000" cy="3643127"/>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B1B7FEB-E0F0-4BBA-AFB4-A36E489E1919}" type="datetimeFigureOut">
              <a:rPr lang="el-GR" smtClean="0"/>
              <a:pPr/>
              <a:t>4/5/2022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AD06168-E7F7-4570-8B7A-01E1458E074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9" y="837224"/>
            <a:ext cx="4319527" cy="3593811"/>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7" y="832347"/>
            <a:ext cx="4319527" cy="3593811"/>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952500"/>
            <a:ext cx="3429000" cy="17145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2736362"/>
            <a:ext cx="3429000" cy="160020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3B1B7FEB-E0F0-4BBA-AFB4-A36E489E1919}" type="datetimeFigureOut">
              <a:rPr lang="el-GR" smtClean="0"/>
              <a:pPr/>
              <a:t>4/5/2022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AD06168-E7F7-4570-8B7A-01E1458E074A}" type="slidenum">
              <a:rPr lang="el-GR" smtClean="0"/>
              <a:pPr/>
              <a:t>‹#›</a:t>
            </a:fld>
            <a:endParaRPr lang="el-GR"/>
          </a:p>
        </p:txBody>
      </p:sp>
      <p:sp>
        <p:nvSpPr>
          <p:cNvPr id="10" name="9 - Θέση εικόνας"/>
          <p:cNvSpPr>
            <a:spLocks noGrp="1"/>
          </p:cNvSpPr>
          <p:nvPr>
            <p:ph type="pic" idx="1"/>
          </p:nvPr>
        </p:nvSpPr>
        <p:spPr>
          <a:xfrm>
            <a:off x="663682" y="867502"/>
            <a:ext cx="4206240" cy="350520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5715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266700"/>
            <a:ext cx="7239000" cy="9525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341180"/>
            <a:ext cx="7239000" cy="40386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5464955"/>
            <a:ext cx="2002464" cy="189085"/>
          </a:xfrm>
          <a:prstGeom prst="rect">
            <a:avLst/>
          </a:prstGeom>
        </p:spPr>
        <p:txBody>
          <a:bodyPr vert="horz" tIns="0" bIns="0" anchor="b"/>
          <a:lstStyle>
            <a:lvl1pPr algn="l" eaLnBrk="1" latinLnBrk="0" hangingPunct="1">
              <a:defRPr kumimoji="0" sz="1000">
                <a:solidFill>
                  <a:schemeClr val="tx2"/>
                </a:solidFill>
              </a:defRPr>
            </a:lvl1pPr>
            <a:extLst/>
          </a:lstStyle>
          <a:p>
            <a:fld id="{3B1B7FEB-E0F0-4BBA-AFB4-A36E489E1919}" type="datetimeFigureOut">
              <a:rPr lang="el-GR" smtClean="0"/>
              <a:pPr/>
              <a:t>4/5/2022</a:t>
            </a:fld>
            <a:endParaRPr lang="el-GR"/>
          </a:p>
        </p:txBody>
      </p:sp>
      <p:sp>
        <p:nvSpPr>
          <p:cNvPr id="4" name="3 - Θέση υποσέλιδου"/>
          <p:cNvSpPr>
            <a:spLocks noGrp="1"/>
          </p:cNvSpPr>
          <p:nvPr>
            <p:ph type="ftr" sz="quarter" idx="3"/>
          </p:nvPr>
        </p:nvSpPr>
        <p:spPr>
          <a:xfrm>
            <a:off x="457200" y="5464955"/>
            <a:ext cx="3657600" cy="1905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5463540"/>
            <a:ext cx="588336" cy="190500"/>
          </a:xfrm>
          <a:prstGeom prst="rect">
            <a:avLst/>
          </a:prstGeom>
        </p:spPr>
        <p:txBody>
          <a:bodyPr vert="horz" lIns="0" tIns="0" rIns="0" bIns="0" anchor="b"/>
          <a:lstStyle>
            <a:lvl1pPr algn="r" eaLnBrk="1" latinLnBrk="0" hangingPunct="1">
              <a:defRPr kumimoji="0" sz="1100">
                <a:solidFill>
                  <a:schemeClr val="tx2"/>
                </a:solidFill>
              </a:defRPr>
            </a:lvl1pPr>
            <a:extLst/>
          </a:lstStyle>
          <a:p>
            <a:fld id="{AAD06168-E7F7-4570-8B7A-01E1458E074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86055" y="1250147"/>
            <a:ext cx="5672151" cy="2797989"/>
          </a:xfrm>
        </p:spPr>
        <p:txBody>
          <a:bodyPr>
            <a:normAutofit/>
          </a:bodyPr>
          <a:lstStyle/>
          <a:p>
            <a:pPr algn="ctr"/>
            <a:r>
              <a:rPr lang="el-GR" sz="2400" dirty="0" smtClean="0"/>
              <a:t/>
            </a:r>
            <a:br>
              <a:rPr lang="el-GR" sz="2400" dirty="0" smtClean="0"/>
            </a:br>
            <a:endParaRPr lang="el-GR" sz="2400" dirty="0"/>
          </a:p>
        </p:txBody>
      </p:sp>
      <p:sp>
        <p:nvSpPr>
          <p:cNvPr id="3" name="2 - Υπότιτλος"/>
          <p:cNvSpPr>
            <a:spLocks noGrp="1"/>
          </p:cNvSpPr>
          <p:nvPr>
            <p:ph type="subTitle" idx="1"/>
          </p:nvPr>
        </p:nvSpPr>
        <p:spPr>
          <a:xfrm>
            <a:off x="3357554" y="3571881"/>
            <a:ext cx="5214975" cy="1143008"/>
          </a:xfrm>
        </p:spPr>
        <p:txBody>
          <a:bodyPr>
            <a:normAutofit/>
          </a:bodyPr>
          <a:lstStyle/>
          <a:p>
            <a:r>
              <a:rPr lang="el-GR" sz="3600" dirty="0" smtClean="0"/>
              <a:t>Πρόληψη -Αντιμετώπιση </a:t>
            </a:r>
            <a:endParaRPr lang="el-GR" sz="2400" dirty="0"/>
          </a:p>
        </p:txBody>
      </p:sp>
      <p:sp>
        <p:nvSpPr>
          <p:cNvPr id="5" name="4 - TextBox"/>
          <p:cNvSpPr txBox="1"/>
          <p:nvPr/>
        </p:nvSpPr>
        <p:spPr>
          <a:xfrm>
            <a:off x="3214678" y="857236"/>
            <a:ext cx="5572164" cy="2308324"/>
          </a:xfrm>
          <a:prstGeom prst="rect">
            <a:avLst/>
          </a:prstGeom>
          <a:noFill/>
        </p:spPr>
        <p:txBody>
          <a:bodyPr wrap="square" rtlCol="0">
            <a:spAutoFit/>
          </a:bodyPr>
          <a:lstStyle/>
          <a:p>
            <a:r>
              <a:rPr lang="el-GR" sz="48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ΚΑΤΑΚΛΙΣΕΙΣ</a:t>
            </a:r>
          </a:p>
          <a:p>
            <a:r>
              <a:rPr lang="el-GR" sz="4800" b="1" u="sng"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ΕΝΑ ΔΙΑΧΡΟΝΙΚΟ ΦΑΙΝΟΜΕΝΟ </a:t>
            </a:r>
          </a:p>
        </p:txBody>
      </p:sp>
      <p:sp>
        <p:nvSpPr>
          <p:cNvPr id="7" name="6 - Έλλειψη"/>
          <p:cNvSpPr/>
          <p:nvPr/>
        </p:nvSpPr>
        <p:spPr>
          <a:xfrm>
            <a:off x="5500694" y="4943476"/>
            <a:ext cx="3643306" cy="77152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err="1" smtClean="0"/>
              <a:t>Ναλμπάντη</a:t>
            </a:r>
            <a:r>
              <a:rPr lang="el-GR" dirty="0" smtClean="0"/>
              <a:t> Κατερίνα</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προληψη</a:t>
            </a:r>
            <a:endParaRPr lang="el-GR" dirty="0"/>
          </a:p>
        </p:txBody>
      </p:sp>
      <p:sp>
        <p:nvSpPr>
          <p:cNvPr id="3" name="2 - Θέση περιεχομένου"/>
          <p:cNvSpPr>
            <a:spLocks noGrp="1"/>
          </p:cNvSpPr>
          <p:nvPr>
            <p:ph idx="1"/>
          </p:nvPr>
        </p:nvSpPr>
        <p:spPr/>
        <p:txBody>
          <a:bodyPr/>
          <a:lstStyle/>
          <a:p>
            <a:r>
              <a:rPr lang="el-GR" dirty="0" smtClean="0"/>
              <a:t>Η συχνότητα των κατακλίσεων και οι επιπτώσεις τους ,χρησιμοποιούνται ως δείκτες ποιότητας νοσηλευτικής φροντίδας</a:t>
            </a:r>
          </a:p>
          <a:p>
            <a:r>
              <a:rPr lang="el-GR" dirty="0" smtClean="0"/>
              <a:t>Η πρόληψη και η θεραπεία έχουν μεγάλη σπουδαιότητα</a:t>
            </a:r>
          </a:p>
          <a:p>
            <a:r>
              <a:rPr lang="el-GR" dirty="0" smtClean="0"/>
              <a:t>Η επιτυχία εξαρτάται από τις ικανότητες των νοσηλευτών να αναγνωρίζουν τους ασθενείς που βρίσκονται σε υψηλό κίνδυνο</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Ομαδεσ</a:t>
            </a:r>
            <a:r>
              <a:rPr lang="el-GR" dirty="0" smtClean="0"/>
              <a:t> </a:t>
            </a:r>
            <a:r>
              <a:rPr lang="el-GR" dirty="0" err="1" smtClean="0"/>
              <a:t>υψηλου</a:t>
            </a:r>
            <a:r>
              <a:rPr lang="el-GR" dirty="0" smtClean="0"/>
              <a:t> </a:t>
            </a:r>
            <a:r>
              <a:rPr lang="el-GR" dirty="0" err="1" smtClean="0"/>
              <a:t>κινδυνου</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2400" dirty="0" smtClean="0"/>
              <a:t>Ηλικιωμένα άτομα με μειωμένη κινητικότητα</a:t>
            </a:r>
          </a:p>
          <a:p>
            <a:r>
              <a:rPr lang="el-GR" sz="2400" dirty="0" smtClean="0"/>
              <a:t>Ασθενείς με διαταραχές  θρέψεις ,βαριά αναιμία</a:t>
            </a:r>
          </a:p>
          <a:p>
            <a:r>
              <a:rPr lang="el-GR" sz="2400" dirty="0" smtClean="0"/>
              <a:t>Ανεπάρκεια</a:t>
            </a:r>
          </a:p>
          <a:p>
            <a:r>
              <a:rPr lang="el-GR" sz="2400" dirty="0" smtClean="0"/>
              <a:t>Καρκινοπαθείς, ΣΔ</a:t>
            </a:r>
          </a:p>
          <a:p>
            <a:r>
              <a:rPr lang="el-GR" sz="2400" dirty="0" smtClean="0"/>
              <a:t>Κατάγματα λεκάνης, σπον.στήλης ,κάτω άκρων</a:t>
            </a:r>
          </a:p>
          <a:p>
            <a:r>
              <a:rPr lang="el-GR" sz="2400" dirty="0" smtClean="0"/>
              <a:t>Νευροχειρουργικοί ασθενείς</a:t>
            </a:r>
          </a:p>
          <a:p>
            <a:r>
              <a:rPr lang="el-GR" sz="2400" dirty="0" smtClean="0"/>
              <a:t>Ασθενείς εντατικών μονάδων</a:t>
            </a:r>
          </a:p>
          <a:p>
            <a:r>
              <a:rPr lang="el-GR" sz="2400" dirty="0" smtClean="0"/>
              <a:t>Άτομα με τετραπληγία παραπληγία</a:t>
            </a:r>
          </a:p>
          <a:p>
            <a:pPr>
              <a:buNone/>
            </a:pPr>
            <a:r>
              <a:rPr lang="el-GR" sz="2400" dirty="0" smtClean="0"/>
              <a:t>Δύο πληθυσμιακές ομάδες</a:t>
            </a:r>
            <a:r>
              <a:rPr lang="en-US" sz="2400" dirty="0" smtClean="0"/>
              <a:t>: </a:t>
            </a:r>
            <a:r>
              <a:rPr lang="el-GR" sz="2400" dirty="0" smtClean="0"/>
              <a:t>νέους με νευρολ/κά προβλήματα και σε ηλικιωμένους</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42845" y="0"/>
            <a:ext cx="7500990" cy="1477328"/>
          </a:xfrm>
          <a:prstGeom prst="rect">
            <a:avLst/>
          </a:prstGeom>
          <a:noFill/>
        </p:spPr>
        <p:txBody>
          <a:bodyPr wrap="square" rtlCol="0">
            <a:spAutoFit/>
          </a:bodyPr>
          <a:lstStyle/>
          <a:p>
            <a:r>
              <a:rPr lang="el-GR" b="1" dirty="0" smtClean="0">
                <a:solidFill>
                  <a:schemeClr val="bg2">
                    <a:lumMod val="50000"/>
                  </a:schemeClr>
                </a:solidFill>
              </a:rPr>
              <a:t>ΚΛΙΜΑΚΕΣ ΑΞΙΟΛΟΓΗΣΗΣ ΤΟΥ ΚΙΝΔΥΝΟΥ ΑΝΑΠΤΥΞΗΣ ΚΑΤΑΚΛΙΣΕΩΝ</a:t>
            </a:r>
            <a:r>
              <a:rPr lang="en-US" b="1" dirty="0" smtClean="0">
                <a:solidFill>
                  <a:schemeClr val="bg2">
                    <a:lumMod val="50000"/>
                  </a:schemeClr>
                </a:solidFill>
              </a:rPr>
              <a:t>  </a:t>
            </a:r>
            <a:r>
              <a:rPr lang="el-GR" b="1" dirty="0" smtClean="0">
                <a:solidFill>
                  <a:schemeClr val="bg2">
                    <a:lumMod val="50000"/>
                  </a:schemeClr>
                </a:solidFill>
              </a:rPr>
              <a:t>ΑΝΑΓΝΩΡΙΣΗ ΤΟΥ ΑΣΘΕΝΗ ΠΟΥ ΚΙΝΔΥΝΕΥΕΙ</a:t>
            </a:r>
            <a:endParaRPr lang="el-GR" dirty="0" smtClean="0"/>
          </a:p>
          <a:p>
            <a:r>
              <a:rPr lang="el-GR" dirty="0" smtClean="0"/>
              <a:t>( αποτελούν βοηθητικά εργαλεία και δεν πρέπει να υποκαθιστούν την</a:t>
            </a:r>
          </a:p>
          <a:p>
            <a:r>
              <a:rPr lang="el-GR" dirty="0" smtClean="0"/>
              <a:t>κλινική εκτίμηση)</a:t>
            </a:r>
          </a:p>
          <a:p>
            <a:endParaRPr lang="en-US" dirty="0" smtClean="0"/>
          </a:p>
        </p:txBody>
      </p:sp>
      <p:pic>
        <p:nvPicPr>
          <p:cNvPr id="6" name="5 - Εικόνα" descr="norton.jpg"/>
          <p:cNvPicPr>
            <a:picLocks noChangeAspect="1"/>
          </p:cNvPicPr>
          <p:nvPr/>
        </p:nvPicPr>
        <p:blipFill>
          <a:blip r:embed="rId2"/>
          <a:stretch>
            <a:fillRect/>
          </a:stretch>
        </p:blipFill>
        <p:spPr>
          <a:xfrm>
            <a:off x="214282" y="1214426"/>
            <a:ext cx="7858180" cy="450057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32"/>
            <a:ext cx="7239000" cy="857256"/>
          </a:xfrm>
        </p:spPr>
        <p:txBody>
          <a:bodyPr>
            <a:noAutofit/>
          </a:bodyPr>
          <a:lstStyle/>
          <a:p>
            <a:r>
              <a:rPr lang="el-GR" sz="2000" dirty="0" smtClean="0"/>
              <a:t>Στρατηγικεσ  ΠΡΟΛΗΨΗΣ ΚΑΤΑΚΛΙΣΕΩΝ ΤΗΣ </a:t>
            </a:r>
            <a:r>
              <a:rPr lang="en-US" sz="2000" dirty="0" smtClean="0"/>
              <a:t>EPUAP </a:t>
            </a:r>
            <a:r>
              <a:rPr lang="el-GR" sz="2000" dirty="0" smtClean="0"/>
              <a:t>(</a:t>
            </a:r>
            <a:r>
              <a:rPr lang="en-US" sz="2000" dirty="0" smtClean="0"/>
              <a:t>EUROPEAN PRESSURE ULCER ADVISORY PANEL)</a:t>
            </a:r>
            <a:endParaRPr lang="el-GR" sz="2000" dirty="0"/>
          </a:p>
        </p:txBody>
      </p:sp>
      <p:sp>
        <p:nvSpPr>
          <p:cNvPr id="3" name="2 - Θέση περιεχομένου"/>
          <p:cNvSpPr>
            <a:spLocks noGrp="1"/>
          </p:cNvSpPr>
          <p:nvPr>
            <p:ph idx="1"/>
          </p:nvPr>
        </p:nvSpPr>
        <p:spPr/>
        <p:txBody>
          <a:bodyPr>
            <a:normAutofit/>
          </a:bodyPr>
          <a:lstStyle/>
          <a:p>
            <a:r>
              <a:rPr lang="el-GR" sz="2000" dirty="0" smtClean="0"/>
              <a:t>Αναγνώριση ατόμων που βρίσκονται σε κίνδυνο για ανάπτυξη κατάκλισης</a:t>
            </a:r>
          </a:p>
          <a:p>
            <a:r>
              <a:rPr lang="el-GR" sz="2000" dirty="0" smtClean="0"/>
              <a:t>Διατήρηση και βελτίωση της ανοχής των ιστών στην πίεση για την πρόληψη της καταστροφής τους</a:t>
            </a:r>
          </a:p>
          <a:p>
            <a:r>
              <a:rPr lang="el-GR" sz="2000" dirty="0" smtClean="0"/>
              <a:t>Προστασία σώματος από τα ανεπιθύμητα αποτελέσματα των εξωτερικών μηχανικών δυνάμεων</a:t>
            </a:r>
            <a:r>
              <a:rPr lang="en-US" sz="2000" dirty="0" smtClean="0"/>
              <a:t>: </a:t>
            </a:r>
            <a:r>
              <a:rPr lang="el-GR" sz="2000" dirty="0" smtClean="0"/>
              <a:t>πίεση,τριβή,σύρσιμο.</a:t>
            </a:r>
          </a:p>
          <a:p>
            <a:r>
              <a:rPr lang="el-GR" sz="2000" dirty="0" smtClean="0"/>
              <a:t>Διατροφική υποστήριξη των ασθενών σύμφωνα με τις ανάγκες τους.( βιταμίνες, αμινοξέα, θερμίδες, άλατα)</a:t>
            </a:r>
          </a:p>
          <a:p>
            <a:r>
              <a:rPr lang="el-GR" sz="2000" dirty="0" smtClean="0"/>
              <a:t>Έλεγχος και αποφυγή υπερβολικής υγρασίας( απώλεια ούρων, κοπράνων, εκκρίσεις τραυμάτων, ιδρώτας</a:t>
            </a:r>
          </a:p>
          <a:p>
            <a:endParaRPr lang="el-GR" sz="2000"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graphicFrame>
        <p:nvGraphicFramePr>
          <p:cNvPr id="4" name="3 - Θέση περιεχομένου"/>
          <p:cNvGraphicFramePr>
            <a:graphicFrameLocks noGrp="1"/>
          </p:cNvGraphicFramePr>
          <p:nvPr>
            <p:ph idx="1"/>
          </p:nvPr>
        </p:nvGraphicFramePr>
        <p:xfrm>
          <a:off x="-142908" y="74272"/>
          <a:ext cx="8286808" cy="5729145"/>
        </p:xfrm>
        <a:graphic>
          <a:graphicData uri="http://schemas.openxmlformats.org/drawingml/2006/table">
            <a:tbl>
              <a:tblPr firstRow="1" bandRow="1">
                <a:tableStyleId>{5C22544A-7EE6-4342-B048-85BDC9FD1C3A}</a:tableStyleId>
              </a:tblPr>
              <a:tblGrid>
                <a:gridCol w="1500166"/>
                <a:gridCol w="3929100"/>
                <a:gridCol w="2857542"/>
              </a:tblGrid>
              <a:tr h="740906">
                <a:tc>
                  <a:txBody>
                    <a:bodyPr/>
                    <a:lstStyle/>
                    <a:p>
                      <a:r>
                        <a:rPr lang="el-GR" dirty="0" smtClean="0"/>
                        <a:t>ΣΤΟΧΟΙ</a:t>
                      </a:r>
                      <a:endParaRPr lang="el-GR" dirty="0"/>
                    </a:p>
                  </a:txBody>
                  <a:tcPr/>
                </a:tc>
                <a:tc>
                  <a:txBody>
                    <a:bodyPr/>
                    <a:lstStyle/>
                    <a:p>
                      <a:r>
                        <a:rPr lang="el-GR" dirty="0" smtClean="0"/>
                        <a:t>ΜΕΤΡΑ ΠΡΟΛΗΨΗΣ</a:t>
                      </a:r>
                      <a:endParaRPr lang="el-GR" dirty="0"/>
                    </a:p>
                  </a:txBody>
                  <a:tcPr/>
                </a:tc>
                <a:tc>
                  <a:txBody>
                    <a:bodyPr/>
                    <a:lstStyle/>
                    <a:p>
                      <a:r>
                        <a:rPr lang="el-GR" dirty="0" smtClean="0"/>
                        <a:t>ΤΙ </a:t>
                      </a:r>
                      <a:r>
                        <a:rPr lang="el-GR" u="sng" dirty="0" smtClean="0"/>
                        <a:t>ΔΕΝ</a:t>
                      </a:r>
                      <a:r>
                        <a:rPr lang="el-GR" dirty="0" smtClean="0"/>
                        <a:t> ΠΡΕΠΕΙ</a:t>
                      </a:r>
                      <a:r>
                        <a:rPr lang="el-GR" baseline="0" dirty="0" smtClean="0"/>
                        <a:t> ΝΑ ΧΡΗΣΙΜΟΠΟΙΕΙΤΑΙ</a:t>
                      </a:r>
                      <a:endParaRPr lang="el-GR" dirty="0"/>
                    </a:p>
                  </a:txBody>
                  <a:tcPr/>
                </a:tc>
              </a:tr>
              <a:tr h="2686999">
                <a:tc>
                  <a:txBody>
                    <a:bodyPr/>
                    <a:lstStyle/>
                    <a:p>
                      <a:r>
                        <a:rPr lang="el-GR" sz="1400" b="1" dirty="0" smtClean="0"/>
                        <a:t>Έλεγχος</a:t>
                      </a:r>
                      <a:r>
                        <a:rPr lang="el-GR" sz="1400" b="1" baseline="0" dirty="0" smtClean="0"/>
                        <a:t> της </a:t>
                      </a:r>
                    </a:p>
                    <a:p>
                      <a:r>
                        <a:rPr lang="el-GR" sz="1400" b="1" baseline="0" dirty="0" smtClean="0"/>
                        <a:t>Ασκούμενης πίεσης</a:t>
                      </a:r>
                      <a:endParaRPr lang="el-GR" sz="1400" b="1" dirty="0"/>
                    </a:p>
                  </a:txBody>
                  <a:tcPr/>
                </a:tc>
                <a:tc>
                  <a:txBody>
                    <a:bodyPr/>
                    <a:lstStyle/>
                    <a:p>
                      <a:pPr>
                        <a:buFont typeface="Arial" charset="0"/>
                        <a:buChar char="•"/>
                      </a:pPr>
                      <a:r>
                        <a:rPr lang="el-GR" sz="1100" dirty="0" smtClean="0"/>
                        <a:t>Χρησιμοποίηση</a:t>
                      </a:r>
                      <a:r>
                        <a:rPr lang="el-GR" sz="1100" baseline="0" dirty="0" smtClean="0"/>
                        <a:t> ειδικών συσκευών αναδιανομής πίεσης</a:t>
                      </a:r>
                    </a:p>
                    <a:p>
                      <a:pPr>
                        <a:buFont typeface="Arial" charset="0"/>
                        <a:buNone/>
                      </a:pPr>
                      <a:r>
                        <a:rPr lang="el-GR" sz="1100" baseline="0" dirty="0" smtClean="0"/>
                        <a:t>( στρώματα, μαξιλάρια κτλ)</a:t>
                      </a:r>
                    </a:p>
                    <a:p>
                      <a:pPr>
                        <a:buFont typeface="Arial" charset="0"/>
                        <a:buNone/>
                      </a:pPr>
                      <a:r>
                        <a:rPr lang="el-GR" sz="1100" baseline="0" dirty="0" smtClean="0"/>
                        <a:t>*Αλλαγή θέσης ( τουλάχιστον ανά 2 ώρες) χρησιμοποιώντας τα αναγκαία μαξιλάρια και υποστηρίγματα .Και σε όλες τις θέσεις(ύπτια, πρηνής,δεξιά, αριστερά ),εκτός εάν υπάρχει αντένδειξη.</a:t>
                      </a:r>
                    </a:p>
                    <a:p>
                      <a:pPr>
                        <a:buFont typeface="Arial" charset="0"/>
                        <a:buNone/>
                      </a:pPr>
                      <a:r>
                        <a:rPr lang="el-GR" sz="1100" baseline="0" dirty="0" smtClean="0"/>
                        <a:t>*Όταν ο ασθενής βρίσκεται σε πλάγια θέση θα πρέπει να</a:t>
                      </a:r>
                    </a:p>
                    <a:p>
                      <a:pPr>
                        <a:buFont typeface="Arial" charset="0"/>
                        <a:buNone/>
                      </a:pPr>
                      <a:r>
                        <a:rPr lang="el-GR" sz="1100" baseline="0" dirty="0" smtClean="0"/>
                        <a:t>καταβάλλεται προσπάθεια να έχει κλίση 30°όχι παραπάνω</a:t>
                      </a:r>
                    </a:p>
                    <a:p>
                      <a:pPr>
                        <a:buFont typeface="Arial" charset="0"/>
                        <a:buNone/>
                      </a:pPr>
                      <a:r>
                        <a:rPr lang="el-GR" sz="1100" baseline="0" dirty="0" smtClean="0"/>
                        <a:t>ώστε η πίεση να ασκείται στο γλουτιαίο μυ (χαμηλής  επικινδυνότητας περιοχή)</a:t>
                      </a:r>
                    </a:p>
                    <a:p>
                      <a:pPr>
                        <a:buFont typeface="Arial" charset="0"/>
                        <a:buNone/>
                      </a:pPr>
                      <a:r>
                        <a:rPr lang="el-GR" sz="1100" baseline="0" dirty="0" smtClean="0"/>
                        <a:t>* Συστηματική παρακολούθηση δίνοντας ιδιαίτερη προσοχή στα προεξέχοντα μέρη του σώματος</a:t>
                      </a:r>
                    </a:p>
                    <a:p>
                      <a:pPr>
                        <a:buFont typeface="Arial" charset="0"/>
                        <a:buNone/>
                      </a:pPr>
                      <a:r>
                        <a:rPr lang="el-GR" sz="1100" baseline="0" dirty="0" smtClean="0"/>
                        <a:t>* Φροντίδα ώστε οι περιδέσεις και οι επίδεσμοι να είναι κατάλληλα τοποθετημένοι και όχι σφιχτά εφαρμοσμένοι</a:t>
                      </a:r>
                    </a:p>
                    <a:p>
                      <a:pPr>
                        <a:buFont typeface="Arial" charset="0"/>
                        <a:buNone/>
                      </a:pPr>
                      <a:endParaRPr lang="el-GR" sz="1200" dirty="0"/>
                    </a:p>
                  </a:txBody>
                  <a:tcPr/>
                </a:tc>
                <a:tc>
                  <a:txBody>
                    <a:bodyPr/>
                    <a:lstStyle/>
                    <a:p>
                      <a:r>
                        <a:rPr lang="el-GR" dirty="0" smtClean="0">
                          <a:latin typeface="Calibri"/>
                          <a:cs typeface="Calibri"/>
                        </a:rPr>
                        <a:t> ◊ </a:t>
                      </a:r>
                      <a:r>
                        <a:rPr lang="el-GR" sz="1600" b="1" dirty="0" smtClean="0">
                          <a:latin typeface="Calibri"/>
                          <a:cs typeface="Calibri"/>
                        </a:rPr>
                        <a:t>Οι</a:t>
                      </a:r>
                      <a:r>
                        <a:rPr lang="el-GR" sz="1600" b="1" baseline="0" dirty="0" smtClean="0">
                          <a:latin typeface="Calibri"/>
                          <a:cs typeface="Calibri"/>
                        </a:rPr>
                        <a:t> δακτυλιοειδείς </a:t>
                      </a:r>
                      <a:r>
                        <a:rPr lang="el-GR" sz="1400" b="1" baseline="0" dirty="0" smtClean="0">
                          <a:latin typeface="Calibri"/>
                          <a:cs typeface="Calibri"/>
                        </a:rPr>
                        <a:t>συσκευές</a:t>
                      </a:r>
                      <a:r>
                        <a:rPr lang="el-GR" sz="1400" baseline="0" dirty="0" smtClean="0">
                          <a:latin typeface="Calibri"/>
                          <a:cs typeface="Calibri"/>
                        </a:rPr>
                        <a:t>(κουλούρες)</a:t>
                      </a:r>
                    </a:p>
                    <a:p>
                      <a:r>
                        <a:rPr lang="el-GR" sz="1200" baseline="0" dirty="0" smtClean="0">
                          <a:latin typeface="Calibri"/>
                          <a:cs typeface="Calibri"/>
                        </a:rPr>
                        <a:t>*Παρεμποδίζουν την λεμφική αποχέτευση και κυκλοφορία</a:t>
                      </a:r>
                    </a:p>
                    <a:p>
                      <a:r>
                        <a:rPr lang="el-GR" sz="1200" baseline="0" dirty="0" smtClean="0">
                          <a:latin typeface="Calibri"/>
                          <a:cs typeface="Calibri"/>
                        </a:rPr>
                        <a:t>*Επιτείνουν την φλεβική στάση και το</a:t>
                      </a:r>
                    </a:p>
                    <a:p>
                      <a:r>
                        <a:rPr lang="el-GR" sz="1200" baseline="0" dirty="0" smtClean="0">
                          <a:latin typeface="Calibri"/>
                          <a:cs typeface="Calibri"/>
                        </a:rPr>
                        <a:t>οίδημα</a:t>
                      </a:r>
                    </a:p>
                    <a:p>
                      <a:r>
                        <a:rPr lang="el-GR" sz="1200" baseline="0" dirty="0" smtClean="0">
                          <a:latin typeface="Calibri"/>
                          <a:cs typeface="Calibri"/>
                        </a:rPr>
                        <a:t>*Συμβάλλουν στη δημιουργία κατακλίσεων παρά προλαμβάνουν</a:t>
                      </a:r>
                    </a:p>
                    <a:p>
                      <a:r>
                        <a:rPr lang="el-GR" sz="1200" baseline="0" dirty="0" smtClean="0">
                          <a:latin typeface="Calibri"/>
                          <a:cs typeface="Calibri"/>
                        </a:rPr>
                        <a:t>(</a:t>
                      </a:r>
                      <a:r>
                        <a:rPr lang="en-US" sz="1200" baseline="0" dirty="0" smtClean="0">
                          <a:latin typeface="Calibri"/>
                          <a:cs typeface="Calibri"/>
                        </a:rPr>
                        <a:t>AHCPR 1992, N.I.C.E 2003)</a:t>
                      </a:r>
                      <a:endParaRPr lang="el-GR" sz="1200" baseline="0" dirty="0" smtClean="0">
                        <a:latin typeface="Calibri"/>
                        <a:cs typeface="Calibri"/>
                      </a:endParaRPr>
                    </a:p>
                    <a:p>
                      <a:endParaRPr lang="el-GR" sz="1400" dirty="0"/>
                    </a:p>
                  </a:txBody>
                  <a:tcPr/>
                </a:tc>
              </a:tr>
              <a:tr h="2212823">
                <a:tc>
                  <a:txBody>
                    <a:bodyPr/>
                    <a:lstStyle/>
                    <a:p>
                      <a:r>
                        <a:rPr lang="el-GR" sz="1400" dirty="0" smtClean="0"/>
                        <a:t>Έλεγχος</a:t>
                      </a:r>
                      <a:r>
                        <a:rPr lang="el-GR" sz="1400" baseline="0" dirty="0" smtClean="0"/>
                        <a:t> των δυνάμεων τριβής και διάτμησης</a:t>
                      </a:r>
                      <a:endParaRPr lang="el-GR" sz="1400" dirty="0"/>
                    </a:p>
                  </a:txBody>
                  <a:tcPr/>
                </a:tc>
                <a:tc>
                  <a:txBody>
                    <a:bodyPr/>
                    <a:lstStyle/>
                    <a:p>
                      <a:r>
                        <a:rPr lang="el-GR" sz="1200" dirty="0" smtClean="0"/>
                        <a:t>* Ανύψωσ</a:t>
                      </a:r>
                      <a:r>
                        <a:rPr lang="el-GR" sz="1100" dirty="0" smtClean="0"/>
                        <a:t>η</a:t>
                      </a:r>
                      <a:r>
                        <a:rPr lang="el-GR" sz="1100" baseline="0" dirty="0" smtClean="0"/>
                        <a:t> του κρεβατιού έως 30°.Παραμονή στη θέση ημι</a:t>
                      </a:r>
                      <a:r>
                        <a:rPr lang="en-US" sz="1100" baseline="0" dirty="0" smtClean="0"/>
                        <a:t>=fower </a:t>
                      </a:r>
                      <a:r>
                        <a:rPr lang="el-GR" sz="1100" baseline="0" dirty="0" smtClean="0"/>
                        <a:t>όχι πάνω από 30΄</a:t>
                      </a:r>
                    </a:p>
                    <a:p>
                      <a:r>
                        <a:rPr lang="el-GR" sz="1100" baseline="0" dirty="0" smtClean="0"/>
                        <a:t>* Προσεχτικές μετακινήσεις χωρίς ¨σύρσιμο¨( υποσέντονο)</a:t>
                      </a:r>
                    </a:p>
                    <a:p>
                      <a:pPr>
                        <a:buFont typeface="Arial" charset="0"/>
                        <a:buNone/>
                      </a:pPr>
                      <a:r>
                        <a:rPr lang="el-GR" sz="1100" baseline="0" dirty="0" smtClean="0"/>
                        <a:t>* Αποφυγή αναδιπλώσεων των σεντονιών και του ιματισμού του ασθενή, καθώς και απομάκρυνση όλων των μικροαντικειμένων</a:t>
                      </a:r>
                    </a:p>
                    <a:p>
                      <a:pPr>
                        <a:buFont typeface="Arial" charset="0"/>
                        <a:buNone/>
                      </a:pPr>
                      <a:r>
                        <a:rPr lang="el-GR" sz="1100" baseline="0" dirty="0" smtClean="0"/>
                        <a:t>* Αύξηση της σωματικής δραστηριότητας ενεργητικής και παθητικής</a:t>
                      </a:r>
                    </a:p>
                    <a:p>
                      <a:pPr>
                        <a:buFont typeface="Arial" charset="0"/>
                        <a:buNone/>
                      </a:pPr>
                      <a:r>
                        <a:rPr lang="el-GR" sz="1100" baseline="0" dirty="0" smtClean="0"/>
                        <a:t>* Ελαφρό μασάζ γύρω από τα σημεία ερυθρότητας</a:t>
                      </a:r>
                    </a:p>
                    <a:p>
                      <a:pPr>
                        <a:buFont typeface="Arial" charset="0"/>
                        <a:buNone/>
                      </a:pPr>
                      <a:r>
                        <a:rPr lang="el-GR" sz="1100" baseline="0" dirty="0" smtClean="0"/>
                        <a:t>* Συνεχής αξιολόγηση της αιμάτωσης της περιοχής</a:t>
                      </a:r>
                    </a:p>
                    <a:p>
                      <a:pPr>
                        <a:buFont typeface="Arial" charset="0"/>
                        <a:buNone/>
                      </a:pPr>
                      <a:r>
                        <a:rPr lang="el-GR" sz="1100" baseline="0" dirty="0" smtClean="0"/>
                        <a:t>* Χρησιμοποίηση υποπτέρνιων</a:t>
                      </a:r>
                    </a:p>
                    <a:p>
                      <a:pPr>
                        <a:buFont typeface="Arial" charset="0"/>
                        <a:buChar char="•"/>
                      </a:pPr>
                      <a:endParaRPr lang="el-GR" sz="1100" baseline="0" dirty="0" smtClean="0"/>
                    </a:p>
                    <a:p>
                      <a:endParaRPr lang="el-GR" sz="1200" dirty="0"/>
                    </a:p>
                  </a:txBody>
                  <a:tcPr/>
                </a:tc>
                <a:tc>
                  <a:txBody>
                    <a:bodyPr/>
                    <a:lstStyle/>
                    <a:p>
                      <a:r>
                        <a:rPr lang="el-GR" dirty="0" smtClean="0">
                          <a:latin typeface="Calibri"/>
                          <a:cs typeface="Calibri"/>
                        </a:rPr>
                        <a:t>◊ </a:t>
                      </a:r>
                      <a:r>
                        <a:rPr lang="el-GR" sz="1600" b="1" dirty="0" smtClean="0">
                          <a:latin typeface="Calibri"/>
                          <a:cs typeface="Calibri"/>
                        </a:rPr>
                        <a:t>Γάντια</a:t>
                      </a:r>
                      <a:r>
                        <a:rPr lang="el-GR" sz="1600" b="1" baseline="0" dirty="0" smtClean="0">
                          <a:latin typeface="Calibri"/>
                          <a:cs typeface="Calibri"/>
                        </a:rPr>
                        <a:t> με νερό κάτω από τις πτέρνες</a:t>
                      </a:r>
                    </a:p>
                    <a:p>
                      <a:r>
                        <a:rPr lang="el-GR" sz="1200" b="0" baseline="0" dirty="0" smtClean="0">
                          <a:latin typeface="Calibri"/>
                          <a:cs typeface="Calibri"/>
                        </a:rPr>
                        <a:t>Η χρήση τους κρίνεται αναποτελεσματική διότι η μικρή έκταση της περιοχής της πτέρνας υποδεικνύει ότι δεν είναι εφικτή η αναδιανομή της πίεσης τοπικά σ αυτή την περιοχή και με αυτό τον τρόπο(</a:t>
                      </a:r>
                      <a:r>
                        <a:rPr lang="en-US" sz="1200" b="0" baseline="0" dirty="0" smtClean="0">
                          <a:latin typeface="Calibri"/>
                          <a:cs typeface="Calibri"/>
                        </a:rPr>
                        <a:t>RCN2001,N.I.C.E 2003)</a:t>
                      </a:r>
                      <a:endParaRPr lang="el-GR" sz="1200" b="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Πίνακας"/>
          <p:cNvGraphicFramePr>
            <a:graphicFrameLocks noGrp="1"/>
          </p:cNvGraphicFramePr>
          <p:nvPr/>
        </p:nvGraphicFramePr>
        <p:xfrm>
          <a:off x="0" y="0"/>
          <a:ext cx="8143900" cy="5681672"/>
        </p:xfrm>
        <a:graphic>
          <a:graphicData uri="http://schemas.openxmlformats.org/drawingml/2006/table">
            <a:tbl>
              <a:tblPr firstRow="1" bandRow="1">
                <a:tableStyleId>{5C22544A-7EE6-4342-B048-85BDC9FD1C3A}</a:tableStyleId>
              </a:tblPr>
              <a:tblGrid>
                <a:gridCol w="2643174"/>
                <a:gridCol w="2738468"/>
                <a:gridCol w="2762258"/>
              </a:tblGrid>
              <a:tr h="2071682">
                <a:tc>
                  <a:txBody>
                    <a:bodyPr/>
                    <a:lstStyle/>
                    <a:p>
                      <a:endParaRPr lang="el-GR" dirty="0" smtClean="0"/>
                    </a:p>
                    <a:p>
                      <a:r>
                        <a:rPr lang="el-GR" dirty="0" smtClean="0">
                          <a:solidFill>
                            <a:schemeClr val="tx1"/>
                          </a:solidFill>
                        </a:rPr>
                        <a:t>Έλεγχος υγρασίας και ακράτειας</a:t>
                      </a:r>
                      <a:endParaRPr lang="el-GR" dirty="0">
                        <a:solidFill>
                          <a:schemeClr val="tx1"/>
                        </a:solidFill>
                      </a:endParaRPr>
                    </a:p>
                  </a:txBody>
                  <a:tcPr/>
                </a:tc>
                <a:tc>
                  <a:txBody>
                    <a:bodyPr/>
                    <a:lstStyle/>
                    <a:p>
                      <a:r>
                        <a:rPr lang="el-GR" sz="1600" b="0" baseline="0" dirty="0" smtClean="0">
                          <a:solidFill>
                            <a:schemeClr val="tx1"/>
                          </a:solidFill>
                        </a:rPr>
                        <a:t>* Άρση των</a:t>
                      </a:r>
                      <a:r>
                        <a:rPr lang="el-GR" sz="1600" b="0" dirty="0" smtClean="0">
                          <a:solidFill>
                            <a:schemeClr val="tx1"/>
                          </a:solidFill>
                        </a:rPr>
                        <a:t> αιτίων που </a:t>
                      </a:r>
                      <a:r>
                        <a:rPr lang="el-GR" sz="1400" b="0" dirty="0" smtClean="0">
                          <a:solidFill>
                            <a:schemeClr val="tx1"/>
                          </a:solidFill>
                        </a:rPr>
                        <a:t>δημιουργούν</a:t>
                      </a:r>
                      <a:r>
                        <a:rPr lang="el-GR" sz="1400" b="0" baseline="0" dirty="0" smtClean="0">
                          <a:solidFill>
                            <a:schemeClr val="tx1"/>
                          </a:solidFill>
                        </a:rPr>
                        <a:t> την υγρασία ή την ακράτεια.</a:t>
                      </a:r>
                    </a:p>
                    <a:p>
                      <a:pPr>
                        <a:buFont typeface="Arial" charset="0"/>
                        <a:buNone/>
                      </a:pPr>
                      <a:r>
                        <a:rPr lang="el-GR" sz="1400" b="0" baseline="0" dirty="0" smtClean="0">
                          <a:solidFill>
                            <a:schemeClr val="tx1"/>
                          </a:solidFill>
                        </a:rPr>
                        <a:t>*  Απομάκρυνση ούρων</a:t>
                      </a:r>
                    </a:p>
                    <a:p>
                      <a:pPr>
                        <a:buFont typeface="Arial" charset="0"/>
                        <a:buNone/>
                      </a:pPr>
                      <a:r>
                        <a:rPr lang="el-GR" sz="1400" b="0" baseline="0" dirty="0" smtClean="0">
                          <a:solidFill>
                            <a:schemeClr val="tx1"/>
                          </a:solidFill>
                        </a:rPr>
                        <a:t>κοπράνων ή άλλων βιολογικών υγρών, όσο το δυνατόν πιο άμεσα ως προς το συμβάν</a:t>
                      </a:r>
                    </a:p>
                    <a:p>
                      <a:pPr>
                        <a:buFont typeface="Arial" charset="0"/>
                        <a:buNone/>
                      </a:pPr>
                      <a:r>
                        <a:rPr lang="el-GR" sz="1400" b="0" baseline="0" dirty="0" smtClean="0">
                          <a:solidFill>
                            <a:schemeClr val="tx1"/>
                          </a:solidFill>
                        </a:rPr>
                        <a:t>* Χρήση ουδέτερου σαπουνιού για τον επιμελή καθαρισμό</a:t>
                      </a:r>
                    </a:p>
                    <a:p>
                      <a:r>
                        <a:rPr lang="el-GR" sz="1400" b="0" baseline="0" dirty="0" smtClean="0">
                          <a:solidFill>
                            <a:schemeClr val="tx1"/>
                          </a:solidFill>
                        </a:rPr>
                        <a:t>* Χρήση προστατευτικών μεμβρανών ή επάλειψη με ειδικές προστατευτικές κρέμες του δέρματος</a:t>
                      </a:r>
                      <a:endParaRPr lang="el-GR" sz="1400" dirty="0">
                        <a:solidFill>
                          <a:schemeClr val="tx1"/>
                        </a:solidFill>
                      </a:endParaRPr>
                    </a:p>
                  </a:txBody>
                  <a:tcPr/>
                </a:tc>
                <a:tc>
                  <a:txBody>
                    <a:bodyPr/>
                    <a:lstStyle/>
                    <a:p>
                      <a:endParaRPr lang="el-GR" dirty="0"/>
                    </a:p>
                  </a:txBody>
                  <a:tcPr/>
                </a:tc>
              </a:tr>
              <a:tr h="2786072">
                <a:tc>
                  <a:txBody>
                    <a:bodyPr/>
                    <a:lstStyle/>
                    <a:p>
                      <a:endParaRPr lang="el-GR" dirty="0" smtClean="0"/>
                    </a:p>
                    <a:p>
                      <a:r>
                        <a:rPr lang="el-GR" b="1" dirty="0" smtClean="0">
                          <a:solidFill>
                            <a:schemeClr val="tx1"/>
                          </a:solidFill>
                        </a:rPr>
                        <a:t>Υποστήριξη θρέψης</a:t>
                      </a:r>
                      <a:endParaRPr lang="el-GR" b="1" dirty="0">
                        <a:solidFill>
                          <a:schemeClr val="tx1"/>
                        </a:solidFill>
                      </a:endParaRPr>
                    </a:p>
                  </a:txBody>
                  <a:tcPr/>
                </a:tc>
                <a:tc>
                  <a:txBody>
                    <a:bodyPr/>
                    <a:lstStyle/>
                    <a:p>
                      <a:pPr algn="l">
                        <a:buFont typeface="Arial" charset="0"/>
                        <a:buNone/>
                      </a:pPr>
                      <a:r>
                        <a:rPr lang="el-GR" sz="1600" baseline="0" dirty="0" smtClean="0"/>
                        <a:t>* Άφθονα υγρά</a:t>
                      </a:r>
                    </a:p>
                    <a:p>
                      <a:pPr algn="l"/>
                      <a:r>
                        <a:rPr lang="el-GR" sz="1600" baseline="0" dirty="0" smtClean="0"/>
                        <a:t> *Ενίσχυση του διαιτολογίου   με πρωτεΐνες, βιταμίνες, ιχνοστοιχεία-ψευδάργυρος (συμβουλή του ιατρού-διαιτολόγου)</a:t>
                      </a:r>
                      <a:r>
                        <a:rPr lang="el-GR" sz="1600" dirty="0" smtClean="0"/>
                        <a:t> </a:t>
                      </a:r>
                      <a:endParaRPr lang="el-GR" sz="1600" dirty="0"/>
                    </a:p>
                  </a:txBody>
                  <a:tcPr/>
                </a:tc>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66700"/>
            <a:ext cx="7196166" cy="661974"/>
          </a:xfrm>
        </p:spPr>
        <p:txBody>
          <a:bodyPr>
            <a:normAutofit/>
          </a:bodyPr>
          <a:lstStyle/>
          <a:p>
            <a:r>
              <a:rPr lang="el-GR" dirty="0" smtClean="0"/>
              <a:t>	</a:t>
            </a:r>
            <a:r>
              <a:rPr lang="el-GR" dirty="0" err="1" smtClean="0"/>
              <a:t>Μεσα</a:t>
            </a:r>
            <a:r>
              <a:rPr lang="el-GR" dirty="0" smtClean="0"/>
              <a:t> </a:t>
            </a:r>
            <a:r>
              <a:rPr lang="el-GR" dirty="0" err="1" smtClean="0"/>
              <a:t>προληψησ</a:t>
            </a:r>
            <a:endParaRPr lang="el-GR" dirty="0"/>
          </a:p>
        </p:txBody>
      </p:sp>
      <p:pic>
        <p:nvPicPr>
          <p:cNvPr id="6" name="5 - Θέση περιεχομένου" descr="αεροστρωμα.jpg"/>
          <p:cNvPicPr>
            <a:picLocks noGrp="1" noChangeAspect="1"/>
          </p:cNvPicPr>
          <p:nvPr>
            <p:ph idx="1"/>
          </p:nvPr>
        </p:nvPicPr>
        <p:blipFill>
          <a:blip r:embed="rId2" cstate="print"/>
          <a:stretch>
            <a:fillRect/>
          </a:stretch>
        </p:blipFill>
        <p:spPr>
          <a:xfrm>
            <a:off x="0" y="928674"/>
            <a:ext cx="3000364" cy="1643074"/>
          </a:xfrm>
        </p:spPr>
      </p:pic>
      <p:pic>
        <p:nvPicPr>
          <p:cNvPr id="8" name="7 - Εικόνα" descr="κρε.jpg"/>
          <p:cNvPicPr>
            <a:picLocks noChangeAspect="1"/>
          </p:cNvPicPr>
          <p:nvPr/>
        </p:nvPicPr>
        <p:blipFill>
          <a:blip r:embed="rId3"/>
          <a:stretch>
            <a:fillRect/>
          </a:stretch>
        </p:blipFill>
        <p:spPr>
          <a:xfrm>
            <a:off x="4714876" y="928674"/>
            <a:ext cx="3286148" cy="1214446"/>
          </a:xfrm>
          <a:prstGeom prst="rect">
            <a:avLst/>
          </a:prstGeom>
        </p:spPr>
      </p:pic>
      <p:pic>
        <p:nvPicPr>
          <p:cNvPr id="9" name="8 - Εικόνα" descr="OSL1310-MODELO-550x550.jpg"/>
          <p:cNvPicPr>
            <a:picLocks noChangeAspect="1"/>
          </p:cNvPicPr>
          <p:nvPr/>
        </p:nvPicPr>
        <p:blipFill>
          <a:blip r:embed="rId4"/>
          <a:stretch>
            <a:fillRect/>
          </a:stretch>
        </p:blipFill>
        <p:spPr>
          <a:xfrm>
            <a:off x="6357950" y="2786062"/>
            <a:ext cx="1714512" cy="2786082"/>
          </a:xfrm>
          <a:prstGeom prst="rect">
            <a:avLst/>
          </a:prstGeom>
        </p:spPr>
      </p:pic>
      <p:pic>
        <p:nvPicPr>
          <p:cNvPr id="10" name="9 - Εικόνα" descr="προστατευτικό-κατακλίσεων-ποδιών-χεριών-βοηθήματα-κλίνης.jpg"/>
          <p:cNvPicPr>
            <a:picLocks noChangeAspect="1"/>
          </p:cNvPicPr>
          <p:nvPr/>
        </p:nvPicPr>
        <p:blipFill>
          <a:blip r:embed="rId5" cstate="print"/>
          <a:stretch>
            <a:fillRect/>
          </a:stretch>
        </p:blipFill>
        <p:spPr>
          <a:xfrm>
            <a:off x="142844" y="2643186"/>
            <a:ext cx="2714611" cy="2000264"/>
          </a:xfrm>
          <a:prstGeom prst="rect">
            <a:avLst/>
          </a:prstGeom>
        </p:spPr>
      </p:pic>
      <p:pic>
        <p:nvPicPr>
          <p:cNvPr id="11" name="10 - Εικόνα" descr="σφινες.jpg"/>
          <p:cNvPicPr>
            <a:picLocks noChangeAspect="1"/>
          </p:cNvPicPr>
          <p:nvPr/>
        </p:nvPicPr>
        <p:blipFill>
          <a:blip r:embed="rId6"/>
          <a:stretch>
            <a:fillRect/>
          </a:stretch>
        </p:blipFill>
        <p:spPr>
          <a:xfrm>
            <a:off x="3214678" y="2857500"/>
            <a:ext cx="2571768" cy="1428760"/>
          </a:xfrm>
          <a:prstGeom prst="rect">
            <a:avLst/>
          </a:prstGeom>
        </p:spPr>
      </p:pic>
      <p:pic>
        <p:nvPicPr>
          <p:cNvPr id="12" name="11 - Εικόνα" descr="μαξιλ.jpg"/>
          <p:cNvPicPr>
            <a:picLocks noChangeAspect="1"/>
          </p:cNvPicPr>
          <p:nvPr/>
        </p:nvPicPr>
        <p:blipFill>
          <a:blip r:embed="rId7" cstate="print"/>
          <a:stretch>
            <a:fillRect/>
          </a:stretch>
        </p:blipFill>
        <p:spPr>
          <a:xfrm>
            <a:off x="5715008" y="2143120"/>
            <a:ext cx="2428892" cy="960127"/>
          </a:xfrm>
          <a:prstGeom prst="rect">
            <a:avLst/>
          </a:prstGeom>
        </p:spPr>
      </p:pic>
      <p:pic>
        <p:nvPicPr>
          <p:cNvPr id="13" name="12 - Εικόνα" descr="image-6694.jpg"/>
          <p:cNvPicPr>
            <a:picLocks noChangeAspect="1"/>
          </p:cNvPicPr>
          <p:nvPr/>
        </p:nvPicPr>
        <p:blipFill>
          <a:blip r:embed="rId8"/>
          <a:stretch>
            <a:fillRect/>
          </a:stretch>
        </p:blipFill>
        <p:spPr>
          <a:xfrm>
            <a:off x="2928926" y="1357302"/>
            <a:ext cx="1785951" cy="1571636"/>
          </a:xfrm>
          <a:prstGeom prst="rect">
            <a:avLst/>
          </a:prstGeom>
        </p:spPr>
      </p:pic>
      <p:pic>
        <p:nvPicPr>
          <p:cNvPr id="14" name="13 - Εικόνα" descr="801.png"/>
          <p:cNvPicPr>
            <a:picLocks noChangeAspect="1"/>
          </p:cNvPicPr>
          <p:nvPr/>
        </p:nvPicPr>
        <p:blipFill>
          <a:blip r:embed="rId9" cstate="print"/>
          <a:stretch>
            <a:fillRect/>
          </a:stretch>
        </p:blipFill>
        <p:spPr>
          <a:xfrm>
            <a:off x="4071934" y="4357698"/>
            <a:ext cx="1500198" cy="11430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Σταδιοποιηση</a:t>
            </a:r>
            <a:r>
              <a:rPr lang="el-GR" dirty="0" smtClean="0"/>
              <a:t>- </a:t>
            </a:r>
            <a:r>
              <a:rPr lang="el-GR" dirty="0" err="1" smtClean="0"/>
              <a:t>ταξινομηση</a:t>
            </a:r>
            <a:r>
              <a:rPr lang="el-GR" dirty="0" smtClean="0"/>
              <a:t> 		</a:t>
            </a:r>
            <a:r>
              <a:rPr lang="el-GR" dirty="0" err="1" smtClean="0"/>
              <a:t>κατακλισεων</a:t>
            </a:r>
            <a:endParaRPr lang="el-GR" dirty="0"/>
          </a:p>
        </p:txBody>
      </p:sp>
      <p:sp>
        <p:nvSpPr>
          <p:cNvPr id="3" name="2 - Θέση περιεχομένου"/>
          <p:cNvSpPr>
            <a:spLocks noGrp="1"/>
          </p:cNvSpPr>
          <p:nvPr>
            <p:ph idx="1"/>
          </p:nvPr>
        </p:nvSpPr>
        <p:spPr/>
        <p:txBody>
          <a:bodyPr>
            <a:normAutofit/>
          </a:bodyPr>
          <a:lstStyle/>
          <a:p>
            <a:pPr>
              <a:buNone/>
            </a:pPr>
            <a:r>
              <a:rPr lang="el-GR" sz="2000" dirty="0" smtClean="0"/>
              <a:t>Η σταδιοποίηση του έλκους μας βοηθά στην εκτίμηση της βαρύτητας της κατάκλισης και μας προσφέρει χρήσιμες πληροφορίες για την θεραπεία που πρέπει να ακολουθήσουμε.</a:t>
            </a:r>
          </a:p>
          <a:p>
            <a:pPr>
              <a:buNone/>
            </a:pPr>
            <a:r>
              <a:rPr lang="el-GR" sz="2000" dirty="0" smtClean="0"/>
              <a:t>Έχουν προταθεί πολλά μοντέλα για την σταδιοποίηση των κατακλίσεων. Το </a:t>
            </a:r>
            <a:r>
              <a:rPr lang="en-US" sz="2000" dirty="0" smtClean="0"/>
              <a:t>European Pressure Sores Advisory Panel </a:t>
            </a:r>
            <a:r>
              <a:rPr lang="el-GR" sz="2000" dirty="0" smtClean="0"/>
              <a:t>προτείνει σαν βασικό στοιχείο για την σταδιοποίηση το </a:t>
            </a:r>
            <a:r>
              <a:rPr lang="el-GR" sz="2000" b="1" u="sng" dirty="0" smtClean="0"/>
              <a:t>βάθος</a:t>
            </a:r>
            <a:r>
              <a:rPr lang="el-GR" sz="2000" dirty="0" smtClean="0"/>
              <a:t> καταστροφής των ιστών.</a:t>
            </a:r>
            <a:r>
              <a:rPr lang="en-US" sz="2000" dirty="0" smtClean="0"/>
              <a:t> </a:t>
            </a:r>
            <a:r>
              <a:rPr lang="el-GR" sz="2000" dirty="0" smtClean="0"/>
              <a:t>Ταξιν</a:t>
            </a:r>
            <a:r>
              <a:rPr lang="en-US" sz="2000" dirty="0" smtClean="0"/>
              <a:t>o</a:t>
            </a:r>
            <a:r>
              <a:rPr lang="el-GR" sz="2000" dirty="0" smtClean="0"/>
              <a:t>μεί τις κατακλίσεις σε τέσσερα στάδια </a:t>
            </a:r>
            <a:r>
              <a:rPr lang="en-US" sz="2000" dirty="0" smtClean="0"/>
              <a:t>:</a:t>
            </a:r>
            <a:endParaRPr lang="el-G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k-10-320.jpg"/>
          <p:cNvPicPr>
            <a:picLocks noGrp="1" noChangeAspect="1"/>
          </p:cNvPicPr>
          <p:nvPr>
            <p:ph idx="1"/>
          </p:nvPr>
        </p:nvPicPr>
        <p:blipFill>
          <a:blip r:embed="rId2"/>
          <a:stretch>
            <a:fillRect/>
          </a:stretch>
        </p:blipFill>
        <p:spPr>
          <a:xfrm>
            <a:off x="0" y="0"/>
            <a:ext cx="8215338" cy="5715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k-11-320.jpg"/>
          <p:cNvPicPr>
            <a:picLocks noChangeAspect="1"/>
          </p:cNvPicPr>
          <p:nvPr/>
        </p:nvPicPr>
        <p:blipFill>
          <a:blip r:embed="rId2"/>
          <a:stretch>
            <a:fillRect/>
          </a:stretch>
        </p:blipFill>
        <p:spPr>
          <a:xfrm>
            <a:off x="0" y="0"/>
            <a:ext cx="8143900" cy="5715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Μειζον</a:t>
            </a:r>
            <a:r>
              <a:rPr lang="el-GR" dirty="0" smtClean="0"/>
              <a:t> </a:t>
            </a:r>
            <a:r>
              <a:rPr lang="el-GR" dirty="0" err="1" smtClean="0"/>
              <a:t>κλινικο</a:t>
            </a:r>
            <a:r>
              <a:rPr lang="el-GR" dirty="0" smtClean="0"/>
              <a:t> </a:t>
            </a:r>
            <a:r>
              <a:rPr lang="el-GR" dirty="0" err="1" smtClean="0"/>
              <a:t>προβλημα</a:t>
            </a:r>
            <a:endParaRPr lang="el-GR" dirty="0"/>
          </a:p>
        </p:txBody>
      </p:sp>
      <p:sp>
        <p:nvSpPr>
          <p:cNvPr id="3" name="2 - Θέση περιεχομένου"/>
          <p:cNvSpPr>
            <a:spLocks noGrp="1"/>
          </p:cNvSpPr>
          <p:nvPr>
            <p:ph idx="1"/>
          </p:nvPr>
        </p:nvSpPr>
        <p:spPr/>
        <p:txBody>
          <a:bodyPr/>
          <a:lstStyle/>
          <a:p>
            <a:r>
              <a:rPr lang="el-GR" dirty="0" smtClean="0"/>
              <a:t>Μία από τις 4 πιο δαπανηρές ασθένειες (καρκίνος, καρδιοαγγειακά, </a:t>
            </a:r>
            <a:r>
              <a:rPr lang="en-US" dirty="0" smtClean="0"/>
              <a:t>AIDS)</a:t>
            </a:r>
          </a:p>
          <a:p>
            <a:r>
              <a:rPr lang="el-GR" dirty="0" smtClean="0"/>
              <a:t>Κόστος θεραπείας 5000-</a:t>
            </a:r>
            <a:r>
              <a:rPr lang="en-US" dirty="0" smtClean="0"/>
              <a:t>7500</a:t>
            </a:r>
            <a:r>
              <a:rPr lang="el-GR" dirty="0" smtClean="0"/>
              <a:t>€ /κατάκλιση</a:t>
            </a:r>
          </a:p>
          <a:p>
            <a:r>
              <a:rPr lang="el-GR" dirty="0" smtClean="0"/>
              <a:t>Μείωση ποιότητας ζωής – αύξηση νοσηρότητας και θνητότητας, καθυστέρηση ανάρρωσης- έξοδο νοσοκομείου</a:t>
            </a:r>
          </a:p>
          <a:p>
            <a:r>
              <a:rPr lang="el-GR" dirty="0" smtClean="0"/>
              <a:t>Αυξημένη νοσηλευτική φροντίδα</a:t>
            </a:r>
          </a:p>
          <a:p>
            <a:endParaRPr lang="el-GR" dirty="0" smtClean="0"/>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k-12-320.jpg"/>
          <p:cNvPicPr>
            <a:picLocks noChangeAspect="1"/>
          </p:cNvPicPr>
          <p:nvPr/>
        </p:nvPicPr>
        <p:blipFill>
          <a:blip r:embed="rId2"/>
          <a:stretch>
            <a:fillRect/>
          </a:stretch>
        </p:blipFill>
        <p:spPr>
          <a:xfrm>
            <a:off x="0" y="-142896"/>
            <a:ext cx="8143900" cy="585789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k-13-320.jpg"/>
          <p:cNvPicPr>
            <a:picLocks noChangeAspect="1"/>
          </p:cNvPicPr>
          <p:nvPr/>
        </p:nvPicPr>
        <p:blipFill>
          <a:blip r:embed="rId2"/>
          <a:stretch>
            <a:fillRect/>
          </a:stretch>
        </p:blipFill>
        <p:spPr>
          <a:xfrm>
            <a:off x="0" y="0"/>
            <a:ext cx="8143900" cy="585789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k-14-320.jpg"/>
          <p:cNvPicPr>
            <a:picLocks noChangeAspect="1"/>
          </p:cNvPicPr>
          <p:nvPr/>
        </p:nvPicPr>
        <p:blipFill>
          <a:blip r:embed="rId2"/>
          <a:stretch>
            <a:fillRect/>
          </a:stretch>
        </p:blipFill>
        <p:spPr>
          <a:xfrm>
            <a:off x="0" y="0"/>
            <a:ext cx="8143900" cy="5715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k-15-320.jpg"/>
          <p:cNvPicPr>
            <a:picLocks noChangeAspect="1"/>
          </p:cNvPicPr>
          <p:nvPr/>
        </p:nvPicPr>
        <p:blipFill>
          <a:blip r:embed="rId2"/>
          <a:stretch>
            <a:fillRect/>
          </a:stretch>
        </p:blipFill>
        <p:spPr>
          <a:xfrm>
            <a:off x="357158" y="428608"/>
            <a:ext cx="3048000" cy="2286000"/>
          </a:xfrm>
          <a:prstGeom prst="rect">
            <a:avLst/>
          </a:prstGeom>
        </p:spPr>
      </p:pic>
      <p:pic>
        <p:nvPicPr>
          <p:cNvPr id="8" name="7 - Εικόνα" descr="k-16-320.jpg"/>
          <p:cNvPicPr>
            <a:picLocks noChangeAspect="1"/>
          </p:cNvPicPr>
          <p:nvPr/>
        </p:nvPicPr>
        <p:blipFill>
          <a:blip r:embed="rId3"/>
          <a:stretch>
            <a:fillRect/>
          </a:stretch>
        </p:blipFill>
        <p:spPr>
          <a:xfrm>
            <a:off x="4643438" y="0"/>
            <a:ext cx="3048000" cy="2286000"/>
          </a:xfrm>
          <a:prstGeom prst="rect">
            <a:avLst/>
          </a:prstGeom>
        </p:spPr>
      </p:pic>
      <p:pic>
        <p:nvPicPr>
          <p:cNvPr id="9" name="8 - Εικόνα" descr="k-17-320.jpg"/>
          <p:cNvPicPr>
            <a:picLocks noChangeAspect="1"/>
          </p:cNvPicPr>
          <p:nvPr/>
        </p:nvPicPr>
        <p:blipFill>
          <a:blip r:embed="rId4"/>
          <a:stretch>
            <a:fillRect/>
          </a:stretch>
        </p:blipFill>
        <p:spPr>
          <a:xfrm>
            <a:off x="428596" y="2857500"/>
            <a:ext cx="3048000" cy="2286000"/>
          </a:xfrm>
          <a:prstGeom prst="rect">
            <a:avLst/>
          </a:prstGeom>
        </p:spPr>
      </p:pic>
      <p:pic>
        <p:nvPicPr>
          <p:cNvPr id="10" name="9 - Εικόνα" descr="k-18-320.jpg"/>
          <p:cNvPicPr>
            <a:picLocks noChangeAspect="1"/>
          </p:cNvPicPr>
          <p:nvPr/>
        </p:nvPicPr>
        <p:blipFill>
          <a:blip r:embed="rId5"/>
          <a:stretch>
            <a:fillRect/>
          </a:stretch>
        </p:blipFill>
        <p:spPr>
          <a:xfrm>
            <a:off x="4357686" y="2643186"/>
            <a:ext cx="3048000" cy="2286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Επιπλοκεσ</a:t>
            </a:r>
            <a:r>
              <a:rPr lang="el-GR" dirty="0" smtClean="0"/>
              <a:t> </a:t>
            </a:r>
            <a:endParaRPr lang="el-GR" dirty="0"/>
          </a:p>
        </p:txBody>
      </p:sp>
      <p:sp>
        <p:nvSpPr>
          <p:cNvPr id="3" name="2 - Θέση περιεχομένου"/>
          <p:cNvSpPr>
            <a:spLocks noGrp="1"/>
          </p:cNvSpPr>
          <p:nvPr>
            <p:ph idx="1"/>
          </p:nvPr>
        </p:nvSpPr>
        <p:spPr/>
        <p:txBody>
          <a:bodyPr>
            <a:normAutofit lnSpcReduction="10000"/>
          </a:bodyPr>
          <a:lstStyle/>
          <a:p>
            <a:pPr>
              <a:buFont typeface="Arial" charset="0"/>
              <a:buChar char="•"/>
            </a:pPr>
            <a:r>
              <a:rPr lang="el-GR" sz="2000" b="1" dirty="0" smtClean="0"/>
              <a:t>ΣΗΨΗ</a:t>
            </a:r>
            <a:r>
              <a:rPr lang="el-GR" dirty="0" smtClean="0"/>
              <a:t>(</a:t>
            </a:r>
            <a:r>
              <a:rPr lang="el-GR" sz="2000" dirty="0" smtClean="0"/>
              <a:t>προκαλείται από κατάκλιση </a:t>
            </a:r>
            <a:r>
              <a:rPr lang="el-GR" dirty="0" smtClean="0"/>
              <a:t>3</a:t>
            </a:r>
            <a:r>
              <a:rPr lang="el-GR" baseline="30000" dirty="0" smtClean="0"/>
              <a:t>ου  και</a:t>
            </a:r>
            <a:r>
              <a:rPr lang="el-GR" dirty="0" smtClean="0"/>
              <a:t> 4</a:t>
            </a:r>
            <a:r>
              <a:rPr lang="el-GR" baseline="30000" dirty="0" smtClean="0"/>
              <a:t>ου</a:t>
            </a:r>
            <a:r>
              <a:rPr lang="el-GR" dirty="0" smtClean="0"/>
              <a:t> </a:t>
            </a:r>
          </a:p>
          <a:p>
            <a:pPr>
              <a:buNone/>
            </a:pPr>
            <a:r>
              <a:rPr lang="el-GR" baseline="30000" dirty="0" smtClean="0"/>
              <a:t>βαθμού)  </a:t>
            </a:r>
            <a:endParaRPr lang="el-GR" sz="2800" baseline="30000" dirty="0" smtClean="0"/>
          </a:p>
          <a:p>
            <a:pPr>
              <a:buNone/>
            </a:pPr>
            <a:r>
              <a:rPr lang="el-GR" baseline="30000" dirty="0" smtClean="0"/>
              <a:t> </a:t>
            </a:r>
            <a:r>
              <a:rPr lang="el-GR" sz="3000" baseline="30000" dirty="0" smtClean="0"/>
              <a:t>Η επίπτωση των βακτηρίων στις κατακλίσεις είναι</a:t>
            </a:r>
            <a:r>
              <a:rPr lang="en-US" sz="3000" baseline="30000" dirty="0" smtClean="0"/>
              <a:t>: staphylococcus </a:t>
            </a:r>
            <a:r>
              <a:rPr lang="el-GR" sz="3000" baseline="30000" dirty="0" smtClean="0"/>
              <a:t>33%</a:t>
            </a:r>
            <a:r>
              <a:rPr lang="en-US" sz="3000" baseline="30000" dirty="0" smtClean="0"/>
              <a:t>GRAM+, Escherichia  coli  19%GRAM-,Proteus </a:t>
            </a:r>
            <a:r>
              <a:rPr lang="en-US" sz="3000" baseline="30000" dirty="0" err="1" smtClean="0"/>
              <a:t>Spp</a:t>
            </a:r>
            <a:r>
              <a:rPr lang="en-US" sz="3000" baseline="30000" dirty="0" smtClean="0"/>
              <a:t> 10%GRAM-</a:t>
            </a:r>
            <a:r>
              <a:rPr lang="el-GR" sz="3000" dirty="0" smtClean="0"/>
              <a:t> </a:t>
            </a:r>
            <a:r>
              <a:rPr lang="en-US" sz="3000" baseline="30000" dirty="0" smtClean="0"/>
              <a:t>Pseudomonas aeriginosa  6%GRAM-</a:t>
            </a:r>
          </a:p>
          <a:p>
            <a:pPr>
              <a:buNone/>
            </a:pPr>
            <a:r>
              <a:rPr lang="el-GR" sz="2800" b="1" baseline="30000" dirty="0" smtClean="0"/>
              <a:t>* ΧΡΟΝΙΑ ΟΣΤΕΟΜΥΕΛΙΤΙΔΑ( ≥2 έτη</a:t>
            </a:r>
            <a:r>
              <a:rPr lang="el-GR" sz="2800" baseline="30000" dirty="0" smtClean="0"/>
              <a:t> χειρ/</a:t>
            </a:r>
            <a:r>
              <a:rPr lang="el-GR" sz="2800" baseline="30000" dirty="0" err="1" smtClean="0"/>
              <a:t>κή</a:t>
            </a:r>
            <a:r>
              <a:rPr lang="el-GR" sz="2800" baseline="30000" dirty="0" smtClean="0"/>
              <a:t> απομάκρυνση νεκρωμένου ιστού, μεταμόσχευση οστού, ακρωτηριασμός</a:t>
            </a:r>
          </a:p>
          <a:p>
            <a:pPr>
              <a:buNone/>
            </a:pPr>
            <a:r>
              <a:rPr lang="el-GR" sz="2800" b="1" baseline="30000" dirty="0" smtClean="0"/>
              <a:t>* ΣΗΠΤΙΚΗ ΑΡΘΡΙΤΙΔΑ( </a:t>
            </a:r>
            <a:r>
              <a:rPr lang="el-GR" sz="2800" baseline="30000" dirty="0" smtClean="0"/>
              <a:t>αιματογενής μεταφορά μικροβίου στον</a:t>
            </a:r>
          </a:p>
          <a:p>
            <a:pPr>
              <a:buNone/>
            </a:pPr>
            <a:r>
              <a:rPr lang="el-GR" sz="2800" baseline="30000" dirty="0" smtClean="0"/>
              <a:t> αρθρικό υμένα) </a:t>
            </a:r>
          </a:p>
          <a:p>
            <a:pPr>
              <a:buNone/>
            </a:pPr>
            <a:r>
              <a:rPr lang="el-GR" sz="2800" b="1" baseline="30000" dirty="0" smtClean="0"/>
              <a:t>*ΑΝΑΙΜΙΑ</a:t>
            </a:r>
            <a:r>
              <a:rPr lang="el-GR" sz="2800" b="1" dirty="0" smtClean="0"/>
              <a:t> </a:t>
            </a:r>
            <a:r>
              <a:rPr lang="el-GR" sz="2800" dirty="0" smtClean="0"/>
              <a:t> </a:t>
            </a:r>
          </a:p>
          <a:p>
            <a:pPr>
              <a:buNone/>
            </a:pPr>
            <a:r>
              <a:rPr lang="el-GR" sz="2800" b="1" baseline="30000" dirty="0" smtClean="0"/>
              <a:t>* ΣΥΡΙΓΓΙΑ( </a:t>
            </a:r>
            <a:r>
              <a:rPr lang="el-GR" sz="2800" baseline="30000" dirty="0" smtClean="0"/>
              <a:t>μεταξύ επιμολυσμένου ιστού ή οστού δέρματος)</a:t>
            </a:r>
            <a:endParaRPr lang="el-GR" sz="2800" b="1" baseline="30000" dirty="0" smtClean="0"/>
          </a:p>
          <a:p>
            <a:pPr>
              <a:buNone/>
            </a:pPr>
            <a:endParaRPr lang="el-GR" baseline="30000" dirty="0" smtClean="0"/>
          </a:p>
          <a:p>
            <a:endParaRPr lang="el-GR" baseline="30000" dirty="0" smtClean="0"/>
          </a:p>
          <a:p>
            <a:pPr>
              <a:buNone/>
            </a:pP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Θεραπευτικη</a:t>
            </a:r>
            <a:r>
              <a:rPr lang="el-GR" dirty="0" smtClean="0"/>
              <a:t> </a:t>
            </a:r>
            <a:r>
              <a:rPr lang="el-GR" dirty="0" err="1" smtClean="0"/>
              <a:t>αντιμετωπιση</a:t>
            </a:r>
            <a:endParaRPr lang="el-GR" dirty="0"/>
          </a:p>
        </p:txBody>
      </p:sp>
      <p:sp>
        <p:nvSpPr>
          <p:cNvPr id="3" name="2 - Θέση περιεχομένου"/>
          <p:cNvSpPr>
            <a:spLocks noGrp="1"/>
          </p:cNvSpPr>
          <p:nvPr>
            <p:ph idx="1"/>
          </p:nvPr>
        </p:nvSpPr>
        <p:spPr>
          <a:solidFill>
            <a:schemeClr val="accent1">
              <a:lumMod val="40000"/>
              <a:lumOff val="60000"/>
            </a:schemeClr>
          </a:solidFill>
        </p:spPr>
        <p:txBody>
          <a:bodyPr>
            <a:normAutofit/>
          </a:bodyPr>
          <a:lstStyle/>
          <a:p>
            <a:pPr>
              <a:buNone/>
            </a:pPr>
            <a:r>
              <a:rPr lang="el-GR" sz="2000" dirty="0" smtClean="0"/>
              <a:t>Η θεραπευτική Αντιμετώπιση των κατακλίσεων διακρίνεται  σε</a:t>
            </a:r>
            <a:r>
              <a:rPr lang="en-US" sz="2000" dirty="0" smtClean="0"/>
              <a:t>:</a:t>
            </a:r>
          </a:p>
          <a:p>
            <a:pPr>
              <a:buNone/>
            </a:pPr>
            <a:r>
              <a:rPr lang="el-GR" sz="2000" dirty="0" smtClean="0"/>
              <a:t> </a:t>
            </a:r>
            <a:r>
              <a:rPr lang="el-GR" sz="2000" b="1" dirty="0" smtClean="0"/>
              <a:t>¤</a:t>
            </a:r>
            <a:r>
              <a:rPr lang="el-GR" sz="2000" dirty="0" smtClean="0"/>
              <a:t> </a:t>
            </a:r>
            <a:r>
              <a:rPr lang="el-GR" sz="2000" b="1" dirty="0" smtClean="0"/>
              <a:t>Συντηρητική</a:t>
            </a:r>
            <a:r>
              <a:rPr lang="el-GR" sz="2000" dirty="0" smtClean="0"/>
              <a:t> και</a:t>
            </a:r>
          </a:p>
          <a:p>
            <a:pPr>
              <a:buNone/>
            </a:pPr>
            <a:r>
              <a:rPr lang="el-GR" sz="2000" dirty="0" smtClean="0"/>
              <a:t> </a:t>
            </a:r>
            <a:r>
              <a:rPr lang="el-GR" sz="2000" b="1" dirty="0" smtClean="0"/>
              <a:t>¤</a:t>
            </a:r>
            <a:r>
              <a:rPr lang="el-GR" sz="2000" dirty="0" smtClean="0"/>
              <a:t> </a:t>
            </a:r>
            <a:r>
              <a:rPr lang="el-GR" sz="2000" b="1" dirty="0" smtClean="0"/>
              <a:t>Χειρουργική</a:t>
            </a:r>
          </a:p>
          <a:p>
            <a:pPr>
              <a:buNone/>
            </a:pPr>
            <a:r>
              <a:rPr lang="el-GR" sz="2000" dirty="0" smtClean="0"/>
              <a:t>Η </a:t>
            </a:r>
            <a:r>
              <a:rPr lang="el-GR" sz="2000" b="1" dirty="0" smtClean="0"/>
              <a:t>συντηρητική θεραπεία </a:t>
            </a:r>
            <a:r>
              <a:rPr lang="el-GR" sz="2000" dirty="0" smtClean="0"/>
              <a:t>πάντα προηγείται της χειρουργικής και αφορά τη πρόληψη, τη περιποίηση και τον χειρουργικό καθαρισμό των κατακλίσεων(νεκρώσεις)</a:t>
            </a:r>
            <a:endParaRPr lang="en-US" sz="2000" dirty="0" smtClean="0"/>
          </a:p>
          <a:p>
            <a:pPr>
              <a:buNone/>
            </a:pPr>
            <a:r>
              <a:rPr lang="el-GR" sz="2000" dirty="0" smtClean="0"/>
              <a:t> Η </a:t>
            </a:r>
            <a:r>
              <a:rPr lang="el-GR" sz="2000" b="1" dirty="0" smtClean="0"/>
              <a:t>χειρουργική θεραπεία </a:t>
            </a:r>
            <a:r>
              <a:rPr lang="el-GR" sz="2000" dirty="0" smtClean="0"/>
              <a:t>εφαρμόζεται στις περιπτώσεις που τα συντηρητικά μέτρα δεν αποδώσουν,</a:t>
            </a:r>
            <a:r>
              <a:rPr lang="en-US" sz="2000" dirty="0" smtClean="0"/>
              <a:t> </a:t>
            </a:r>
            <a:r>
              <a:rPr lang="el-GR" sz="2000" dirty="0" smtClean="0"/>
              <a:t>η πληγή είναι εκτεταμένη και η αποκατάσταση της καθίσταται αδύνατη.</a:t>
            </a:r>
            <a:endParaRPr lang="el-G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Στρατηγικεσ </a:t>
            </a:r>
            <a:r>
              <a:rPr lang="el-GR" dirty="0" err="1" smtClean="0"/>
              <a:t>θεραπειασ</a:t>
            </a:r>
            <a:r>
              <a:rPr lang="el-GR" dirty="0" smtClean="0"/>
              <a:t> </a:t>
            </a:r>
            <a:r>
              <a:rPr lang="el-GR" dirty="0" err="1" smtClean="0"/>
              <a:t>κατακλισεων</a:t>
            </a:r>
            <a:r>
              <a:rPr lang="el-GR" dirty="0" smtClean="0"/>
              <a:t> </a:t>
            </a:r>
            <a:r>
              <a:rPr lang="el-GR" dirty="0" err="1" smtClean="0"/>
              <a:t>τησ</a:t>
            </a:r>
            <a:r>
              <a:rPr lang="el-GR" dirty="0" smtClean="0"/>
              <a:t> </a:t>
            </a:r>
            <a:r>
              <a:rPr lang="en-US" dirty="0" err="1" smtClean="0"/>
              <a:t>epuap</a:t>
            </a:r>
            <a:endParaRPr lang="el-GR" dirty="0"/>
          </a:p>
        </p:txBody>
      </p:sp>
      <p:sp>
        <p:nvSpPr>
          <p:cNvPr id="3" name="2 - Θέση περιεχομένου"/>
          <p:cNvSpPr>
            <a:spLocks noGrp="1"/>
          </p:cNvSpPr>
          <p:nvPr>
            <p:ph idx="1"/>
          </p:nvPr>
        </p:nvSpPr>
        <p:spPr/>
        <p:txBody>
          <a:bodyPr>
            <a:normAutofit/>
          </a:bodyPr>
          <a:lstStyle/>
          <a:p>
            <a:r>
              <a:rPr lang="el-GR" dirty="0" smtClean="0"/>
              <a:t>Εκτίμηση της κατάκλισης</a:t>
            </a:r>
          </a:p>
          <a:p>
            <a:r>
              <a:rPr lang="el-GR" dirty="0" smtClean="0"/>
              <a:t>Καθαρισμός του τραύματος και απομάκρυνση των νεκρωμένων ιστών</a:t>
            </a:r>
          </a:p>
          <a:p>
            <a:r>
              <a:rPr lang="el-GR" dirty="0" smtClean="0"/>
              <a:t>Χρησιμοποίηση του κατάλληλου επιθέματος έτσι ώστε να διατηρείται η κατάλληλη υγρασία του τραύματος</a:t>
            </a:r>
          </a:p>
          <a:p>
            <a:r>
              <a:rPr lang="el-GR" dirty="0" smtClean="0"/>
              <a:t>Φροντίδα για μείωση της πίεσης στο σημείο της κατάκλισης</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7696200" cy="857236"/>
          </a:xfrm>
        </p:spPr>
        <p:txBody>
          <a:bodyPr>
            <a:normAutofit/>
          </a:bodyPr>
          <a:lstStyle/>
          <a:p>
            <a:r>
              <a:rPr lang="el-GR" sz="2800" dirty="0" err="1" smtClean="0"/>
              <a:t>Νοσηλευτικη</a:t>
            </a:r>
            <a:r>
              <a:rPr lang="el-GR" sz="2800" dirty="0" smtClean="0"/>
              <a:t> </a:t>
            </a:r>
            <a:r>
              <a:rPr lang="el-GR" sz="2800" dirty="0" err="1" smtClean="0"/>
              <a:t>φροντιδα</a:t>
            </a:r>
            <a:r>
              <a:rPr lang="el-GR" sz="2800" dirty="0" smtClean="0"/>
              <a:t> </a:t>
            </a:r>
            <a:r>
              <a:rPr lang="el-GR" sz="2800" dirty="0" err="1" smtClean="0"/>
              <a:t>ανα</a:t>
            </a:r>
            <a:r>
              <a:rPr lang="el-GR" sz="2800" dirty="0" smtClean="0"/>
              <a:t> </a:t>
            </a:r>
            <a:r>
              <a:rPr lang="el-GR" sz="2800" dirty="0" err="1" smtClean="0"/>
              <a:t>σταδιο</a:t>
            </a:r>
            <a:endParaRPr lang="el-GR" sz="2800" dirty="0"/>
          </a:p>
        </p:txBody>
      </p:sp>
      <p:sp>
        <p:nvSpPr>
          <p:cNvPr id="7" name="6 - TextBox"/>
          <p:cNvSpPr txBox="1"/>
          <p:nvPr/>
        </p:nvSpPr>
        <p:spPr>
          <a:xfrm>
            <a:off x="0" y="928674"/>
            <a:ext cx="8072462" cy="455509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sz="1600" b="1" dirty="0" smtClean="0"/>
              <a:t>1</a:t>
            </a:r>
            <a:r>
              <a:rPr lang="el-GR" sz="1600" b="1" baseline="30000" dirty="0" smtClean="0"/>
              <a:t>ο</a:t>
            </a:r>
            <a:r>
              <a:rPr lang="el-GR" sz="1600" b="1" dirty="0" smtClean="0"/>
              <a:t> ΣΤΑΔΙΟ</a:t>
            </a:r>
          </a:p>
          <a:p>
            <a:endParaRPr lang="el-GR" sz="1600" dirty="0" smtClean="0"/>
          </a:p>
          <a:p>
            <a:r>
              <a:rPr lang="el-GR" sz="1600" i="1" dirty="0" smtClean="0"/>
              <a:t>	</a:t>
            </a:r>
            <a:r>
              <a:rPr lang="el-GR" sz="1600" b="1" i="1" u="sng" dirty="0" smtClean="0"/>
              <a:t>Σκοπός της νοσηλευτικής φροντίδας</a:t>
            </a:r>
          </a:p>
          <a:p>
            <a:r>
              <a:rPr lang="el-GR" sz="1600" dirty="0" smtClean="0"/>
              <a:t>Πρόληψη λύσεως συνεχείας του δέρματος και διευκόλυνση </a:t>
            </a:r>
          </a:p>
          <a:p>
            <a:r>
              <a:rPr lang="el-GR" sz="1600" dirty="0" smtClean="0"/>
              <a:t> της κυκλοφορίας του αίματος</a:t>
            </a:r>
          </a:p>
          <a:p>
            <a:pPr lvl="1"/>
            <a:r>
              <a:rPr lang="el-GR" sz="1600" b="1" i="1" u="sng" dirty="0" smtClean="0"/>
              <a:t>Νοσηλευτική φροντίδα</a:t>
            </a:r>
          </a:p>
          <a:p>
            <a:r>
              <a:rPr lang="el-GR" sz="1600" dirty="0" smtClean="0"/>
              <a:t>* Αλλαγή θέσης κάθε 1-2 ώρες</a:t>
            </a:r>
          </a:p>
          <a:p>
            <a:r>
              <a:rPr lang="el-GR" sz="1600" dirty="0" smtClean="0"/>
              <a:t>* Σαπούνισμα με χλιαρό νερό και μαλακό σαπούνι</a:t>
            </a:r>
          </a:p>
          <a:p>
            <a:r>
              <a:rPr lang="el-GR" sz="1600" dirty="0" smtClean="0"/>
              <a:t>* Διατήρηση καθαρού, στεγνού δέρματος</a:t>
            </a:r>
          </a:p>
          <a:p>
            <a:r>
              <a:rPr lang="el-GR" sz="1600" dirty="0" smtClean="0"/>
              <a:t> *Επάλειψη δέρματος με προστατευτική αλοιφή αρκετές φορές</a:t>
            </a:r>
          </a:p>
          <a:p>
            <a:r>
              <a:rPr lang="el-GR" sz="1600" dirty="0" smtClean="0"/>
              <a:t> *Τοποθέτηση κάποιου προστατευτικού επιθέματος για την </a:t>
            </a:r>
            <a:endParaRPr lang="en-US" sz="1600" dirty="0" smtClean="0"/>
          </a:p>
          <a:p>
            <a:r>
              <a:rPr lang="el-GR" sz="1600" dirty="0" smtClean="0"/>
              <a:t>πρόληψη της τριβής</a:t>
            </a:r>
          </a:p>
          <a:p>
            <a:r>
              <a:rPr lang="el-GR" sz="1600" dirty="0" smtClean="0"/>
              <a:t> * Ειδική διατροφή(</a:t>
            </a:r>
            <a:r>
              <a:rPr lang="el-GR" sz="1600" dirty="0" smtClean="0">
                <a:latin typeface="Calibri"/>
                <a:cs typeface="Calibri"/>
              </a:rPr>
              <a:t>↑ σε πρωτεΐνες)</a:t>
            </a:r>
            <a:endParaRPr lang="el-GR" sz="1600" dirty="0" smtClean="0"/>
          </a:p>
          <a:p>
            <a:r>
              <a:rPr lang="el-GR" sz="1600" dirty="0" smtClean="0"/>
              <a:t>Η διαδικασία της αλλαγής γίνεται με τον ίδιο τρόπο</a:t>
            </a:r>
            <a:endParaRPr lang="en-US" sz="1600" dirty="0" smtClean="0"/>
          </a:p>
          <a:p>
            <a:r>
              <a:rPr lang="el-GR" sz="1600" dirty="0" smtClean="0"/>
              <a:t>κάθε 3-5 μέρες ή όταν παρατηρηθεί διαφοροποίηση της κατάστασης</a:t>
            </a:r>
            <a:endParaRPr lang="en-US" sz="1600" dirty="0" smtClean="0"/>
          </a:p>
          <a:p>
            <a:r>
              <a:rPr lang="el-GR" sz="1600" dirty="0" smtClean="0"/>
              <a:t> του δέρματος ή όταν το επίθεμα έχει αποκολληθεί</a:t>
            </a:r>
          </a:p>
          <a:p>
            <a:endParaRPr lang="el-GR" sz="1600" dirty="0" smtClean="0"/>
          </a:p>
          <a:p>
            <a:endParaRPr lang="el-GR" dirty="0"/>
          </a:p>
        </p:txBody>
      </p:sp>
      <p:pic>
        <p:nvPicPr>
          <p:cNvPr id="9" name="8 - Εικόνα" descr="1o.jfif"/>
          <p:cNvPicPr>
            <a:picLocks noChangeAspect="1"/>
          </p:cNvPicPr>
          <p:nvPr/>
        </p:nvPicPr>
        <p:blipFill>
          <a:blip r:embed="rId2"/>
          <a:stretch>
            <a:fillRect/>
          </a:stretch>
        </p:blipFill>
        <p:spPr>
          <a:xfrm>
            <a:off x="5643570" y="1214426"/>
            <a:ext cx="2466975" cy="1847850"/>
          </a:xfrm>
          <a:prstGeom prst="rect">
            <a:avLst/>
          </a:prstGeom>
        </p:spPr>
      </p:pic>
      <p:pic>
        <p:nvPicPr>
          <p:cNvPr id="10" name="9 - Εικόνα" descr="c.jfif"/>
          <p:cNvPicPr>
            <a:picLocks noChangeAspect="1"/>
          </p:cNvPicPr>
          <p:nvPr/>
        </p:nvPicPr>
        <p:blipFill>
          <a:blip r:embed="rId3"/>
          <a:stretch>
            <a:fillRect/>
          </a:stretch>
        </p:blipFill>
        <p:spPr>
          <a:xfrm>
            <a:off x="6357950" y="3143252"/>
            <a:ext cx="1628767" cy="20002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8072462" cy="5715000"/>
          </a:xfrm>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a:buNone/>
            </a:pPr>
            <a:endParaRPr lang="el-GR" dirty="0" smtClean="0"/>
          </a:p>
          <a:p>
            <a:pPr>
              <a:buNone/>
            </a:pPr>
            <a:r>
              <a:rPr lang="el-GR" sz="1600" b="1" dirty="0" smtClean="0"/>
              <a:t>2</a:t>
            </a:r>
            <a:r>
              <a:rPr lang="el-GR" sz="1600" b="1" baseline="30000" dirty="0" smtClean="0"/>
              <a:t>Ο</a:t>
            </a:r>
            <a:r>
              <a:rPr lang="el-GR" sz="1600" b="1" dirty="0" smtClean="0"/>
              <a:t> ΣΤΑΔΙΟ</a:t>
            </a:r>
          </a:p>
          <a:p>
            <a:pPr>
              <a:buNone/>
            </a:pPr>
            <a:r>
              <a:rPr lang="el-GR" sz="1600" dirty="0" smtClean="0"/>
              <a:t>		</a:t>
            </a:r>
            <a:r>
              <a:rPr lang="el-GR" sz="1600" b="1" i="1" u="sng" dirty="0" smtClean="0"/>
              <a:t>Σκοπός της νοσηλευτικής φροντίδας</a:t>
            </a:r>
            <a:r>
              <a:rPr lang="el-GR" sz="1600" dirty="0" smtClean="0"/>
              <a:t>		</a:t>
            </a:r>
            <a:endParaRPr lang="el-GR" sz="1600" i="1" u="sng" dirty="0" smtClean="0"/>
          </a:p>
          <a:p>
            <a:pPr>
              <a:buNone/>
            </a:pPr>
            <a:r>
              <a:rPr lang="el-GR" sz="1600" dirty="0" smtClean="0"/>
              <a:t>Πρόληψη επέκτασης ιστικής καταστροφής και θεραπεία εξέλκωσης</a:t>
            </a:r>
          </a:p>
          <a:p>
            <a:pPr>
              <a:buNone/>
            </a:pPr>
            <a:r>
              <a:rPr lang="el-GR" sz="1600" dirty="0" smtClean="0"/>
              <a:t>		</a:t>
            </a:r>
            <a:r>
              <a:rPr lang="el-GR" sz="1600" b="1" i="1" u="sng" dirty="0" smtClean="0"/>
              <a:t>Νοσηλευτική φροντίδα</a:t>
            </a:r>
          </a:p>
          <a:p>
            <a:pPr>
              <a:buNone/>
            </a:pPr>
            <a:r>
              <a:rPr lang="el-GR" sz="1600" dirty="0" smtClean="0"/>
              <a:t>*Εφαρμόζουμε τα προληπτικά μέτρα των κατακλίσεων</a:t>
            </a:r>
          </a:p>
          <a:p>
            <a:pPr>
              <a:buNone/>
            </a:pPr>
            <a:r>
              <a:rPr lang="el-GR" sz="1600" dirty="0" smtClean="0"/>
              <a:t>* Λήψη καλλιεργειών </a:t>
            </a:r>
          </a:p>
          <a:p>
            <a:pPr>
              <a:buNone/>
            </a:pPr>
            <a:r>
              <a:rPr lang="el-GR" sz="1600" dirty="0" smtClean="0"/>
              <a:t>* Πλύσιμο του έλκους με </a:t>
            </a:r>
            <a:r>
              <a:rPr lang="en-US" sz="1600" dirty="0" err="1" smtClean="0"/>
              <a:t>Nacl</a:t>
            </a:r>
            <a:r>
              <a:rPr lang="en-US" sz="1600" dirty="0" smtClean="0"/>
              <a:t> 0,9%</a:t>
            </a:r>
            <a:r>
              <a:rPr lang="el-GR" sz="1600" dirty="0" smtClean="0"/>
              <a:t>. Αποφυγή οξυζενέ ή</a:t>
            </a:r>
          </a:p>
          <a:p>
            <a:pPr>
              <a:buNone/>
            </a:pPr>
            <a:r>
              <a:rPr lang="el-GR" sz="1600" dirty="0" smtClean="0"/>
              <a:t>  αντισηπτικών διαλυμάτων γιατί καταστρέφουν τους ιστούς</a:t>
            </a:r>
            <a:endParaRPr lang="en-US" sz="1600" dirty="0" smtClean="0"/>
          </a:p>
          <a:p>
            <a:pPr>
              <a:buNone/>
            </a:pPr>
            <a:r>
              <a:rPr lang="el-GR" sz="1600" dirty="0" smtClean="0"/>
              <a:t> *Σκούπισμα με αποστειρωμένη γάζα μόνο της περιοχής</a:t>
            </a:r>
          </a:p>
          <a:p>
            <a:pPr>
              <a:buNone/>
            </a:pPr>
            <a:r>
              <a:rPr lang="el-GR" sz="1600" dirty="0" smtClean="0"/>
              <a:t> γύρω από το έλκος</a:t>
            </a:r>
          </a:p>
          <a:p>
            <a:pPr>
              <a:buNone/>
            </a:pPr>
            <a:r>
              <a:rPr lang="el-GR" sz="1600" dirty="0" smtClean="0"/>
              <a:t> *Κάλυψη με υγρό επίθεμα. Περιβάλλον υγρής  επούλωσης</a:t>
            </a:r>
          </a:p>
          <a:p>
            <a:pPr>
              <a:buNone/>
            </a:pPr>
            <a:r>
              <a:rPr lang="el-GR" sz="1600" dirty="0" smtClean="0"/>
              <a:t> για ταχύτερη επούλωση. Το επίθεμα θα πρέπει να καλύπτει</a:t>
            </a:r>
          </a:p>
          <a:p>
            <a:pPr>
              <a:buNone/>
            </a:pPr>
            <a:r>
              <a:rPr lang="el-GR" sz="1600" dirty="0" smtClean="0"/>
              <a:t> πλήρως το έλκος και να υπερκαλύπτει τουλάχιστον 2</a:t>
            </a:r>
            <a:r>
              <a:rPr lang="en-US" sz="1600" dirty="0" smtClean="0"/>
              <a:t>cm </a:t>
            </a:r>
            <a:r>
              <a:rPr lang="el-GR" sz="1600" dirty="0" smtClean="0"/>
              <a:t>υγιούς δέρματος.</a:t>
            </a:r>
          </a:p>
          <a:p>
            <a:pPr>
              <a:buNone/>
            </a:pPr>
            <a:r>
              <a:rPr lang="el-GR" sz="1600" dirty="0" smtClean="0"/>
              <a:t>* Ειδική διατροφή(</a:t>
            </a:r>
            <a:r>
              <a:rPr lang="el-GR" sz="1600" dirty="0" err="1" smtClean="0">
                <a:latin typeface="Calibri"/>
                <a:cs typeface="Calibri"/>
              </a:rPr>
              <a:t>↑σε</a:t>
            </a:r>
            <a:r>
              <a:rPr lang="el-GR" sz="1600" dirty="0" smtClean="0">
                <a:latin typeface="Calibri"/>
                <a:cs typeface="Calibri"/>
              </a:rPr>
              <a:t> πρωτεΐνες)</a:t>
            </a:r>
            <a:r>
              <a:rPr lang="el-GR" sz="1600" dirty="0" smtClean="0"/>
              <a:t> </a:t>
            </a:r>
          </a:p>
          <a:p>
            <a:pPr>
              <a:buNone/>
            </a:pPr>
            <a:r>
              <a:rPr lang="el-GR" sz="1600" dirty="0" smtClean="0"/>
              <a:t>Η αλλαγή του επιθέματος γίνεται κάθε 3-5 μέρες ή όταν παρατηρηθεί διαρροή ή γίνει διαφανές </a:t>
            </a:r>
          </a:p>
          <a:p>
            <a:pPr>
              <a:buNone/>
            </a:pPr>
            <a:endParaRPr lang="el-GR" sz="1600" dirty="0" smtClean="0"/>
          </a:p>
          <a:p>
            <a:pPr>
              <a:buNone/>
            </a:pPr>
            <a:endParaRPr lang="el-GR" sz="1400" dirty="0" smtClean="0"/>
          </a:p>
          <a:p>
            <a:pPr>
              <a:buNone/>
            </a:pPr>
            <a:endParaRPr lang="el-GR" sz="1600" dirty="0" smtClean="0"/>
          </a:p>
          <a:p>
            <a:pPr>
              <a:buNone/>
            </a:pPr>
            <a:endParaRPr lang="el-GR" sz="2000" dirty="0" smtClean="0"/>
          </a:p>
          <a:p>
            <a:pPr>
              <a:buNone/>
            </a:pPr>
            <a:endParaRPr lang="el-GR" dirty="0" smtClean="0"/>
          </a:p>
        </p:txBody>
      </p:sp>
      <p:pic>
        <p:nvPicPr>
          <p:cNvPr id="6" name="5 - Εικόνα" descr="φ.jfif"/>
          <p:cNvPicPr>
            <a:picLocks noChangeAspect="1"/>
          </p:cNvPicPr>
          <p:nvPr/>
        </p:nvPicPr>
        <p:blipFill>
          <a:blip r:embed="rId2"/>
          <a:stretch>
            <a:fillRect/>
          </a:stretch>
        </p:blipFill>
        <p:spPr>
          <a:xfrm>
            <a:off x="5500694" y="1643054"/>
            <a:ext cx="2143125" cy="21431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8215338" cy="6832640"/>
          </a:xfrm>
          <a:prstGeom prst="rect">
            <a:avLst/>
          </a:prstGeom>
          <a:solidFill>
            <a:schemeClr val="accent1">
              <a:lumMod val="40000"/>
              <a:lumOff val="60000"/>
            </a:schemeClr>
          </a:solidFill>
        </p:spPr>
        <p:txBody>
          <a:bodyPr wrap="square" rtlCol="0">
            <a:spAutoFit/>
          </a:bodyPr>
          <a:lstStyle/>
          <a:p>
            <a:r>
              <a:rPr lang="el-GR" b="1" dirty="0" smtClean="0"/>
              <a:t>3</a:t>
            </a:r>
            <a:r>
              <a:rPr lang="el-GR" b="1" baseline="30000" dirty="0" smtClean="0"/>
              <a:t>ο</a:t>
            </a:r>
            <a:r>
              <a:rPr lang="el-GR" b="1" dirty="0" smtClean="0"/>
              <a:t> ΣΤΑΔΙΟ</a:t>
            </a:r>
          </a:p>
          <a:p>
            <a:r>
              <a:rPr lang="el-GR" dirty="0" smtClean="0"/>
              <a:t> </a:t>
            </a:r>
            <a:r>
              <a:rPr lang="el-GR" i="1" dirty="0" smtClean="0"/>
              <a:t>	</a:t>
            </a:r>
            <a:r>
              <a:rPr lang="el-GR" sz="1600" b="1" i="1" u="sng" dirty="0" smtClean="0"/>
              <a:t>Σκοπός νοσηλευτικής φροντίδας</a:t>
            </a:r>
          </a:p>
          <a:p>
            <a:r>
              <a:rPr lang="el-GR" sz="1600" dirty="0" smtClean="0"/>
              <a:t>Περιποίηση της περιοχής και αφαίρεση των νεκρών ιστών</a:t>
            </a:r>
          </a:p>
          <a:p>
            <a:r>
              <a:rPr lang="el-GR" sz="1600" dirty="0" smtClean="0"/>
              <a:t> 	</a:t>
            </a:r>
            <a:r>
              <a:rPr lang="el-GR" sz="1600" b="1" i="1" u="sng" dirty="0" smtClean="0"/>
              <a:t>Νοσηλευτική φροντίδα</a:t>
            </a:r>
          </a:p>
          <a:p>
            <a:r>
              <a:rPr lang="el-GR" sz="1600" dirty="0" smtClean="0"/>
              <a:t>*Εφαρμόζουμε τα προληπτικά μέτρα</a:t>
            </a:r>
          </a:p>
          <a:p>
            <a:r>
              <a:rPr lang="el-GR" sz="1600" dirty="0" smtClean="0"/>
              <a:t> *Λήψη καλλιεργειών</a:t>
            </a:r>
          </a:p>
          <a:p>
            <a:r>
              <a:rPr lang="el-GR" sz="1600" dirty="0" smtClean="0"/>
              <a:t>*Καθαρισμός και φροντίδα της περιοχής</a:t>
            </a:r>
          </a:p>
          <a:p>
            <a:r>
              <a:rPr lang="el-GR" sz="1600" dirty="0" smtClean="0"/>
              <a:t>*Εάν συνίσταται πλύση με αντισηπτικό διάλυμα(</a:t>
            </a:r>
            <a:r>
              <a:rPr lang="en-US" sz="1600" dirty="0" smtClean="0"/>
              <a:t>Betadine solution, Cetavlon,</a:t>
            </a:r>
            <a:r>
              <a:rPr lang="el-GR" sz="1600" dirty="0" smtClean="0"/>
              <a:t>Οξυζενέ) και ξέβγαλμα με φυσιολογικό ορό </a:t>
            </a:r>
            <a:r>
              <a:rPr lang="en-US" sz="1600" dirty="0" smtClean="0"/>
              <a:t>N/S 0,9%</a:t>
            </a:r>
            <a:endParaRPr lang="el-GR" sz="1600" dirty="0" smtClean="0"/>
          </a:p>
          <a:p>
            <a:r>
              <a:rPr lang="el-GR" sz="1600" dirty="0" smtClean="0"/>
              <a:t>*Χρήση ειδικών επιθεμάτων ανάλογα με την ποσότητα εκκρίσεων της κατάκλισης, την παρουσία φλεγμονής και νεκρωτικών ιστών</a:t>
            </a:r>
          </a:p>
          <a:p>
            <a:r>
              <a:rPr lang="el-GR" sz="1600" dirty="0" smtClean="0"/>
              <a:t>Η διαδικασία της αλλαγής γίνεται με τον ίδιο τρόπο κάθε φορά που το επίθεμα παρουσιάζει τοπική διόγκωση, η υφή του γίνεται μαλακή και το χρώμα του γαλακτώδες καθώς και όταν παρατηρηθεί διαρροή εκκρίσεων</a:t>
            </a:r>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dirty="0"/>
          </a:p>
        </p:txBody>
      </p:sp>
      <p:pic>
        <p:nvPicPr>
          <p:cNvPr id="10" name="9 - Εικόνα" descr="λ.jpeg"/>
          <p:cNvPicPr>
            <a:picLocks noChangeAspect="1"/>
          </p:cNvPicPr>
          <p:nvPr/>
        </p:nvPicPr>
        <p:blipFill>
          <a:blip r:embed="rId2"/>
          <a:stretch>
            <a:fillRect/>
          </a:stretch>
        </p:blipFill>
        <p:spPr>
          <a:xfrm>
            <a:off x="214282" y="4214822"/>
            <a:ext cx="1905000" cy="1905000"/>
          </a:xfrm>
          <a:prstGeom prst="rect">
            <a:avLst/>
          </a:prstGeom>
        </p:spPr>
      </p:pic>
      <p:pic>
        <p:nvPicPr>
          <p:cNvPr id="12" name="11 - Εικόνα" descr="3.jpg"/>
          <p:cNvPicPr>
            <a:picLocks noChangeAspect="1"/>
          </p:cNvPicPr>
          <p:nvPr/>
        </p:nvPicPr>
        <p:blipFill>
          <a:blip r:embed="rId3"/>
          <a:stretch>
            <a:fillRect/>
          </a:stretch>
        </p:blipFill>
        <p:spPr>
          <a:xfrm>
            <a:off x="2714612" y="4286250"/>
            <a:ext cx="1905000" cy="1428750"/>
          </a:xfrm>
          <a:prstGeom prst="rect">
            <a:avLst/>
          </a:prstGeom>
        </p:spPr>
      </p:pic>
      <p:pic>
        <p:nvPicPr>
          <p:cNvPr id="5" name="4 - Εικόνα" descr="καβαλακη.jpg"/>
          <p:cNvPicPr>
            <a:picLocks noChangeAspect="1"/>
          </p:cNvPicPr>
          <p:nvPr/>
        </p:nvPicPr>
        <p:blipFill>
          <a:blip r:embed="rId4"/>
          <a:stretch>
            <a:fillRect/>
          </a:stretch>
        </p:blipFill>
        <p:spPr>
          <a:xfrm>
            <a:off x="5214942" y="4000508"/>
            <a:ext cx="2286016" cy="239079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Επιδημιολογικα</a:t>
            </a:r>
            <a:r>
              <a:rPr lang="el-GR" dirty="0" smtClean="0"/>
              <a:t> </a:t>
            </a:r>
            <a:r>
              <a:rPr lang="el-GR" dirty="0" err="1" smtClean="0"/>
              <a:t>δεδομενα</a:t>
            </a:r>
            <a:endParaRPr lang="el-GR" dirty="0"/>
          </a:p>
        </p:txBody>
      </p:sp>
      <p:sp>
        <p:nvSpPr>
          <p:cNvPr id="3" name="2 - Θέση κειμένου"/>
          <p:cNvSpPr>
            <a:spLocks noGrp="1"/>
          </p:cNvSpPr>
          <p:nvPr>
            <p:ph type="body" idx="2"/>
          </p:nvPr>
        </p:nvSpPr>
        <p:spPr/>
        <p:txBody>
          <a:bodyPr>
            <a:normAutofit/>
          </a:bodyPr>
          <a:lstStyle/>
          <a:p>
            <a:r>
              <a:rPr lang="el-GR" sz="2000" dirty="0" smtClean="0"/>
              <a:t>Ποσοστά εμφάνισης νέων κατακλίσεων </a:t>
            </a:r>
            <a:r>
              <a:rPr lang="en-US" sz="2000" dirty="0" smtClean="0"/>
              <a:t>:</a:t>
            </a:r>
            <a:endParaRPr lang="el-GR" sz="2000" dirty="0"/>
          </a:p>
        </p:txBody>
      </p:sp>
      <p:sp>
        <p:nvSpPr>
          <p:cNvPr id="5" name="4 - Θέση περιεχομένου"/>
          <p:cNvSpPr>
            <a:spLocks noGrp="1"/>
          </p:cNvSpPr>
          <p:nvPr>
            <p:ph sz="half" idx="1"/>
          </p:nvPr>
        </p:nvSpPr>
        <p:spPr/>
        <p:txBody>
          <a:bodyPr>
            <a:normAutofit fontScale="92500"/>
          </a:bodyPr>
          <a:lstStyle/>
          <a:p>
            <a:pPr>
              <a:buNone/>
            </a:pPr>
            <a:r>
              <a:rPr lang="el-GR" sz="2000" dirty="0" smtClean="0"/>
              <a:t>Σε ασθενείς που εισάγονται σε γενικό νοσοκομείο</a:t>
            </a:r>
            <a:r>
              <a:rPr lang="en-US" sz="2000" dirty="0" smtClean="0"/>
              <a:t> : 4%-10%</a:t>
            </a:r>
          </a:p>
          <a:p>
            <a:pPr>
              <a:buNone/>
            </a:pPr>
            <a:r>
              <a:rPr lang="el-GR" sz="2000" dirty="0" smtClean="0"/>
              <a:t>Σε χρόνιους ασθενείς </a:t>
            </a:r>
            <a:r>
              <a:rPr lang="en-US" sz="2000" dirty="0" smtClean="0"/>
              <a:t>: 10%-23%</a:t>
            </a:r>
          </a:p>
          <a:p>
            <a:pPr>
              <a:buNone/>
            </a:pPr>
            <a:r>
              <a:rPr lang="el-GR" sz="2000" dirty="0" smtClean="0"/>
              <a:t>Σε ηλικιωμένους </a:t>
            </a:r>
            <a:r>
              <a:rPr lang="en-US" sz="2000" dirty="0" smtClean="0"/>
              <a:t>: 35%</a:t>
            </a:r>
          </a:p>
          <a:p>
            <a:pPr>
              <a:buNone/>
            </a:pPr>
            <a:r>
              <a:rPr lang="en-US" sz="2000" dirty="0" smtClean="0"/>
              <a:t>			</a:t>
            </a:r>
            <a:r>
              <a:rPr lang="el-GR" sz="2000" dirty="0" smtClean="0"/>
              <a:t>Επίσης</a:t>
            </a:r>
          </a:p>
          <a:p>
            <a:pPr>
              <a:buNone/>
            </a:pPr>
            <a:r>
              <a:rPr lang="el-GR" sz="2000" dirty="0" smtClean="0"/>
              <a:t>41% με καρδιολογικά προβλήματα</a:t>
            </a:r>
          </a:p>
          <a:p>
            <a:pPr>
              <a:buNone/>
            </a:pPr>
            <a:r>
              <a:rPr lang="el-GR" sz="2000" dirty="0" smtClean="0"/>
              <a:t>27% με νευρολογική νόσο</a:t>
            </a:r>
          </a:p>
          <a:p>
            <a:pPr>
              <a:buNone/>
            </a:pPr>
            <a:r>
              <a:rPr lang="el-GR" sz="2000" dirty="0" smtClean="0"/>
              <a:t>15% με πολλαπλά κατάγματα </a:t>
            </a:r>
          </a:p>
          <a:p>
            <a:pPr>
              <a:buNone/>
            </a:pPr>
            <a:r>
              <a:rPr lang="el-GR" sz="2000" dirty="0" smtClean="0"/>
              <a:t>11%-13% στη Μεθ </a:t>
            </a:r>
          </a:p>
          <a:p>
            <a:pPr>
              <a:buNone/>
            </a:pPr>
            <a:r>
              <a:rPr lang="el-GR" sz="2000" dirty="0" smtClean="0"/>
              <a:t>Η Μεθ αποτελεί δομή με υψηλό ρίσκο για ανάπτυξη κατακλίσεων (2-4 φορές αύξηση θνητότητας στους ηλικιωμένους)</a:t>
            </a:r>
            <a:endParaRPr lang="el-G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8143900" cy="5909310"/>
          </a:xfrm>
          <a:prstGeom prst="rect">
            <a:avLst/>
          </a:prstGeom>
          <a:solidFill>
            <a:schemeClr val="accent1">
              <a:lumMod val="40000"/>
              <a:lumOff val="60000"/>
            </a:schemeClr>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b="1" dirty="0" smtClean="0"/>
              <a:t>4</a:t>
            </a:r>
            <a:r>
              <a:rPr lang="el-GR" b="1" baseline="30000" dirty="0" smtClean="0"/>
              <a:t>ο</a:t>
            </a:r>
            <a:r>
              <a:rPr lang="el-GR" b="1" dirty="0" smtClean="0"/>
              <a:t> ΣΤΑΔΙΟ</a:t>
            </a:r>
          </a:p>
          <a:p>
            <a:r>
              <a:rPr lang="el-GR" dirty="0" smtClean="0"/>
              <a:t>    </a:t>
            </a:r>
            <a:r>
              <a:rPr lang="el-GR" i="1" u="sng" dirty="0" smtClean="0"/>
              <a:t>Σκοπός νοσηλευτικής φροντίδας</a:t>
            </a:r>
          </a:p>
          <a:p>
            <a:r>
              <a:rPr lang="el-GR" dirty="0" smtClean="0"/>
              <a:t>*Ελάττωση της ξηρότητας του έλκους</a:t>
            </a:r>
          </a:p>
          <a:p>
            <a:r>
              <a:rPr lang="el-GR" dirty="0" smtClean="0"/>
              <a:t> *Αφαίρεση νεκρωμάτων</a:t>
            </a:r>
          </a:p>
          <a:p>
            <a:r>
              <a:rPr lang="el-GR" dirty="0" smtClean="0"/>
              <a:t>    </a:t>
            </a:r>
            <a:r>
              <a:rPr lang="el-GR" i="1" u="sng" dirty="0" smtClean="0"/>
              <a:t>Νοσηλευτική φροντίδα</a:t>
            </a:r>
          </a:p>
          <a:p>
            <a:r>
              <a:rPr lang="el-GR" dirty="0" smtClean="0"/>
              <a:t> *Χρήση όσα αναφέρθηκαν στο 3</a:t>
            </a:r>
            <a:r>
              <a:rPr lang="el-GR" baseline="30000" dirty="0" smtClean="0"/>
              <a:t>ο</a:t>
            </a:r>
            <a:r>
              <a:rPr lang="el-GR" dirty="0" smtClean="0"/>
              <a:t> στάδιο</a:t>
            </a:r>
          </a:p>
          <a:p>
            <a:r>
              <a:rPr lang="el-GR" dirty="0" smtClean="0"/>
              <a:t>  *Λήψη καλλιεργειών</a:t>
            </a:r>
          </a:p>
          <a:p>
            <a:r>
              <a:rPr lang="el-GR" dirty="0" smtClean="0"/>
              <a:t>  *Πιθανή χειρουργική αποκατάσταση</a:t>
            </a:r>
          </a:p>
          <a:p>
            <a:r>
              <a:rPr lang="el-GR" dirty="0" smtClean="0"/>
              <a:t>  *  Πιθανή χρήση αντιβιοτικών κατόπιν ιατρικής οδηγίας(σε περιπτώσεις όπου ο ασθενής παρουσιάζει πυρετό και τα αποτελέσματα των επιχρισμάτων από τις κατακλίσεις παρουσιάζουν μικρόβια)</a:t>
            </a:r>
          </a:p>
          <a:p>
            <a:r>
              <a:rPr lang="el-GR" dirty="0" smtClean="0"/>
              <a:t>Οι αλλαγές πρέπει να γίνονται κάθε μια μέρα. Αυτό μπορεί να βοηθήσει αρχικά στην σταθεροποίηση της κατάστασης και στην αποφυγή επιμολύνσεων </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6" name="5 - Εικόνα" descr=";.jfif"/>
          <p:cNvPicPr>
            <a:picLocks noChangeAspect="1"/>
          </p:cNvPicPr>
          <p:nvPr/>
        </p:nvPicPr>
        <p:blipFill>
          <a:blip r:embed="rId3"/>
          <a:stretch>
            <a:fillRect/>
          </a:stretch>
        </p:blipFill>
        <p:spPr>
          <a:xfrm>
            <a:off x="214282" y="4286250"/>
            <a:ext cx="1905000" cy="1428750"/>
          </a:xfrm>
          <a:prstGeom prst="rect">
            <a:avLst/>
          </a:prstGeom>
        </p:spPr>
      </p:pic>
      <p:pic>
        <p:nvPicPr>
          <p:cNvPr id="7" name="6 - Εικόνα" descr="η.jfif"/>
          <p:cNvPicPr>
            <a:picLocks noChangeAspect="1"/>
          </p:cNvPicPr>
          <p:nvPr/>
        </p:nvPicPr>
        <p:blipFill>
          <a:blip r:embed="rId4"/>
          <a:stretch>
            <a:fillRect/>
          </a:stretch>
        </p:blipFill>
        <p:spPr>
          <a:xfrm>
            <a:off x="2571736" y="3714756"/>
            <a:ext cx="2143125" cy="2143125"/>
          </a:xfrm>
          <a:prstGeom prst="rect">
            <a:avLst/>
          </a:prstGeom>
        </p:spPr>
      </p:pic>
      <p:pic>
        <p:nvPicPr>
          <p:cNvPr id="9" name="8 - Εικόνα" descr="k-16-320.jpg"/>
          <p:cNvPicPr>
            <a:picLocks noChangeAspect="1"/>
          </p:cNvPicPr>
          <p:nvPr/>
        </p:nvPicPr>
        <p:blipFill>
          <a:blip r:embed="rId5"/>
          <a:stretch>
            <a:fillRect/>
          </a:stretch>
        </p:blipFill>
        <p:spPr>
          <a:xfrm>
            <a:off x="4786314" y="3929050"/>
            <a:ext cx="3048000" cy="17859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επιθεματα</a:t>
            </a:r>
            <a:endParaRPr lang="el-GR" dirty="0"/>
          </a:p>
        </p:txBody>
      </p:sp>
      <p:sp>
        <p:nvSpPr>
          <p:cNvPr id="5" name="4 - Θέση περιεχομένου"/>
          <p:cNvSpPr>
            <a:spLocks noGrp="1"/>
          </p:cNvSpPr>
          <p:nvPr>
            <p:ph idx="1"/>
          </p:nvPr>
        </p:nvSpPr>
        <p:spPr/>
        <p:txBody>
          <a:bodyPr/>
          <a:lstStyle/>
          <a:p>
            <a:pPr>
              <a:buNone/>
            </a:pPr>
            <a:r>
              <a:rPr lang="el-GR" sz="2400" b="1" dirty="0" smtClean="0"/>
              <a:t>ΣΤΟΧΟΙ ΤΗΣ ΧΡΗΣΗΣ ΤΩΝ ΕΠΙΘΕΜΑΤΩΝ </a:t>
            </a:r>
            <a:endParaRPr lang="en-US" sz="2400" b="1" dirty="0" smtClean="0"/>
          </a:p>
          <a:p>
            <a:r>
              <a:rPr lang="el-GR" sz="2000" dirty="0" smtClean="0"/>
              <a:t>Να εξασφαλίσουν τις κατάλληλες συνθήκες υγρασίας και θερμοκρασίας στην επιφάνεια του έλκους</a:t>
            </a:r>
          </a:p>
          <a:p>
            <a:r>
              <a:rPr lang="el-GR" sz="2000" dirty="0" smtClean="0"/>
              <a:t>Να ρυθμίσουν τη παραγωγή του εξιδρώματος</a:t>
            </a:r>
          </a:p>
          <a:p>
            <a:r>
              <a:rPr lang="el-GR" sz="2000" dirty="0" smtClean="0"/>
              <a:t>Να προσφέρουν σημαντική προστασία από μικροοργανισμούς και βακτήρια για ομαλή και γρήγορη επούλωση</a:t>
            </a:r>
          </a:p>
          <a:p>
            <a:r>
              <a:rPr lang="el-GR" sz="2000" dirty="0" smtClean="0"/>
              <a:t>Να μειώσουν τον πόνο και τον πόνο μεταξύ των αλλαγών</a:t>
            </a:r>
          </a:p>
          <a:p>
            <a:r>
              <a:rPr lang="el-GR" sz="2000" dirty="0" smtClean="0"/>
              <a:t>Να έχουν εύκολη εφαρμογή</a:t>
            </a:r>
          </a:p>
          <a:p>
            <a:r>
              <a:rPr lang="el-GR" sz="2000" dirty="0" smtClean="0"/>
              <a:t>Να μειώσουν την ανάγκη πολλών αλλαγών</a:t>
            </a:r>
          </a:p>
          <a:p>
            <a:r>
              <a:rPr lang="el-GR" sz="2000" dirty="0" smtClean="0"/>
              <a:t>Να μειώσουν το χρόνο της νοσηλευτικής φροντίδας</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επιθεματα</a:t>
            </a:r>
            <a:endParaRPr lang="el-GR" dirty="0"/>
          </a:p>
        </p:txBody>
      </p:sp>
      <p:sp>
        <p:nvSpPr>
          <p:cNvPr id="3" name="2 - Θέση περιεχομένου"/>
          <p:cNvSpPr>
            <a:spLocks noGrp="1"/>
          </p:cNvSpPr>
          <p:nvPr>
            <p:ph idx="1"/>
          </p:nvPr>
        </p:nvSpPr>
        <p:spPr/>
        <p:txBody>
          <a:bodyPr/>
          <a:lstStyle/>
          <a:p>
            <a:r>
              <a:rPr lang="el-GR" dirty="0" smtClean="0"/>
              <a:t>Η επιλογή του κατάλληλου επιθέματος γίνεται με βάση το στάδιο της κατάκλισης, την ένταση της εκροής του τραύματος και των χαρακτηριστικών των διαφόρων επιθεμάτων. </a:t>
            </a:r>
          </a:p>
          <a:p>
            <a:r>
              <a:rPr lang="el-GR" dirty="0" smtClean="0"/>
              <a:t>Η αρχή λοιπόν της διατήρησης της υγρασίας του έλκους της κατάκλισης έχει οδηγήσει στη δημιουργία διαφόρων τύπων επιθεμάτων για την επίτευξη αυτού του σκοπού</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6700"/>
            <a:ext cx="7239000" cy="519098"/>
          </a:xfrm>
        </p:spPr>
        <p:txBody>
          <a:bodyPr>
            <a:normAutofit fontScale="90000"/>
          </a:bodyPr>
          <a:lstStyle/>
          <a:p>
            <a:r>
              <a:rPr lang="el-GR" dirty="0" smtClean="0"/>
              <a:t>          ΕΙΔΗ </a:t>
            </a:r>
            <a:r>
              <a:rPr lang="el-GR" dirty="0" err="1" smtClean="0"/>
              <a:t>ΕπιθεμΑτων</a:t>
            </a:r>
            <a:endParaRPr lang="el-GR" dirty="0"/>
          </a:p>
        </p:txBody>
      </p:sp>
      <p:sp>
        <p:nvSpPr>
          <p:cNvPr id="10" name="9 - TextBox"/>
          <p:cNvSpPr txBox="1"/>
          <p:nvPr/>
        </p:nvSpPr>
        <p:spPr>
          <a:xfrm>
            <a:off x="0" y="1071550"/>
            <a:ext cx="8143900" cy="4493538"/>
          </a:xfrm>
          <a:prstGeom prst="rect">
            <a:avLst/>
          </a:prstGeom>
          <a:noFill/>
        </p:spPr>
        <p:txBody>
          <a:bodyPr wrap="square" rtlCol="0">
            <a:spAutoFit/>
          </a:bodyPr>
          <a:lstStyle/>
          <a:p>
            <a:r>
              <a:rPr lang="el-GR" b="1" dirty="0" smtClean="0"/>
              <a:t>Επιθέματα  φιλμ (διάφανες μεμβράνες) </a:t>
            </a:r>
            <a:r>
              <a:rPr lang="el-GR" dirty="0" smtClean="0"/>
              <a:t>διατηρούν υγρό το περιβάλλον, μικρή απορροφητική ιδιότητα, αδιαπέραστα σε υγρά και μικρόβια, προστατεύουν από τη τριβή </a:t>
            </a:r>
            <a:r>
              <a:rPr lang="el-GR" b="1" dirty="0" smtClean="0"/>
              <a:t> (στάδιο 1</a:t>
            </a:r>
            <a:r>
              <a:rPr lang="el-GR" b="1" baseline="30000" dirty="0" smtClean="0"/>
              <a:t>ο</a:t>
            </a:r>
            <a:r>
              <a:rPr lang="el-GR" b="1" dirty="0" smtClean="0"/>
              <a:t> και 2</a:t>
            </a:r>
            <a:r>
              <a:rPr lang="el-GR" b="1" baseline="30000" dirty="0" smtClean="0"/>
              <a:t>ο</a:t>
            </a:r>
            <a:r>
              <a:rPr lang="el-GR" b="1" dirty="0" smtClean="0"/>
              <a:t>)</a:t>
            </a:r>
          </a:p>
          <a:p>
            <a:endParaRPr lang="el-GR" b="1" dirty="0" smtClean="0"/>
          </a:p>
          <a:p>
            <a:r>
              <a:rPr lang="el-GR" b="1" dirty="0" smtClean="0"/>
              <a:t>Αφρώδη επιθέματα( </a:t>
            </a:r>
            <a:r>
              <a:rPr lang="en-US" b="1" dirty="0" smtClean="0"/>
              <a:t>foam) </a:t>
            </a:r>
            <a:r>
              <a:rPr lang="el-GR" dirty="0" smtClean="0"/>
              <a:t>από πολυουρεθάνη για κατακλίσεις χαμηλού ως μέτριου όγκου  εκκρίσεων </a:t>
            </a:r>
            <a:r>
              <a:rPr lang="el-GR" b="1" dirty="0" smtClean="0"/>
              <a:t>(στάδιο 2</a:t>
            </a:r>
            <a:r>
              <a:rPr lang="el-GR" b="1" baseline="30000" dirty="0" smtClean="0"/>
              <a:t>ο</a:t>
            </a:r>
            <a:r>
              <a:rPr lang="en-US" b="1" baseline="30000" dirty="0" smtClean="0"/>
              <a:t> </a:t>
            </a:r>
            <a:r>
              <a:rPr lang="en-US" b="1" dirty="0" smtClean="0"/>
              <a:t> </a:t>
            </a:r>
            <a:r>
              <a:rPr lang="el-GR" b="1" dirty="0" smtClean="0"/>
              <a:t>προς 3</a:t>
            </a:r>
            <a:r>
              <a:rPr lang="el-GR" b="1" baseline="30000" dirty="0" smtClean="0"/>
              <a:t>ο</a:t>
            </a:r>
            <a:r>
              <a:rPr lang="el-GR" b="1" dirty="0" smtClean="0"/>
              <a:t>)</a:t>
            </a:r>
          </a:p>
          <a:p>
            <a:endParaRPr lang="el-GR" b="1" dirty="0" smtClean="0"/>
          </a:p>
          <a:p>
            <a:r>
              <a:rPr lang="el-GR" b="1" dirty="0" smtClean="0"/>
              <a:t>Υδροκολλοειδή επιθέματα  </a:t>
            </a:r>
            <a:r>
              <a:rPr lang="el-GR" dirty="0" smtClean="0"/>
              <a:t>βασικό υλικό κατασκευής τους είναι η κυτταρίνη, η οποία δεσμεύει τα υγρά του έλκους και δημιουργεί ένα ζελατινοειδές ρευστό υλικό. Εξωτερικά επικαλύπτονται από πολυουρεθάνη η οποία είναι αδιαπέραστη από τα βακτήρια, έτσι ώστε να εξασφαλίζεται η προστασία από επιμολύνσεις . Για κατακλίσεις χαμηλού ως μέτριου όγκου εκκρίσεων </a:t>
            </a:r>
          </a:p>
          <a:p>
            <a:r>
              <a:rPr lang="el-GR" b="1" dirty="0" smtClean="0"/>
              <a:t>(στάδιο 2</a:t>
            </a:r>
            <a:r>
              <a:rPr lang="el-GR" b="1" baseline="30000" dirty="0" smtClean="0"/>
              <a:t>ο</a:t>
            </a:r>
            <a:r>
              <a:rPr lang="el-GR" b="1" dirty="0" smtClean="0"/>
              <a:t> προς 3</a:t>
            </a:r>
            <a:r>
              <a:rPr lang="el-GR" b="1" baseline="30000" dirty="0" smtClean="0"/>
              <a:t>ο</a:t>
            </a:r>
            <a:r>
              <a:rPr lang="el-GR" b="1" dirty="0" smtClean="0"/>
              <a:t> )</a:t>
            </a:r>
            <a:r>
              <a:rPr lang="el-GR" b="1" baseline="30000" dirty="0" smtClean="0"/>
              <a:t> </a:t>
            </a:r>
            <a:endParaRPr lang="el-GR" b="1" dirty="0" smtClean="0"/>
          </a:p>
          <a:p>
            <a:endParaRPr lang="el-GR" b="1" dirty="0" smtClean="0"/>
          </a:p>
          <a:p>
            <a:r>
              <a:rPr lang="el-GR" dirty="0" smtClean="0"/>
              <a:t> </a:t>
            </a:r>
          </a:p>
          <a:p>
            <a:endParaRPr lang="el-GR" sz="1600" dirty="0"/>
          </a:p>
        </p:txBody>
      </p:sp>
      <p:sp>
        <p:nvSpPr>
          <p:cNvPr id="4" name="3 - Ορθογώνιο"/>
          <p:cNvSpPr/>
          <p:nvPr/>
        </p:nvSpPr>
        <p:spPr>
          <a:xfrm>
            <a:off x="142844" y="954393"/>
            <a:ext cx="735811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θογώνιο"/>
          <p:cNvSpPr/>
          <p:nvPr/>
        </p:nvSpPr>
        <p:spPr>
          <a:xfrm>
            <a:off x="142844" y="2071682"/>
            <a:ext cx="735811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flipV="1">
            <a:off x="214282" y="4786324"/>
            <a:ext cx="74295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142844" y="2928938"/>
            <a:ext cx="750099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14294"/>
            <a:ext cx="8143900" cy="3416320"/>
          </a:xfrm>
          <a:prstGeom prst="rect">
            <a:avLst/>
          </a:prstGeom>
        </p:spPr>
        <p:txBody>
          <a:bodyPr wrap="square">
            <a:spAutoFit/>
          </a:bodyPr>
          <a:lstStyle/>
          <a:p>
            <a:endParaRPr lang="el-GR" b="1" dirty="0" smtClean="0"/>
          </a:p>
          <a:p>
            <a:r>
              <a:rPr lang="el-GR" b="1" dirty="0" smtClean="0"/>
              <a:t>Αλγηνικά επιθέματα</a:t>
            </a:r>
            <a:r>
              <a:rPr lang="el-GR" dirty="0" smtClean="0"/>
              <a:t>  είναι κατασκευασμένα από </a:t>
            </a:r>
            <a:r>
              <a:rPr lang="el-GR" b="1" dirty="0" smtClean="0"/>
              <a:t>το καφέ φύκι της θάλασσας</a:t>
            </a:r>
            <a:r>
              <a:rPr lang="el-GR" dirty="0" smtClean="0"/>
              <a:t>, και λόγο της ύπαρξης του αλγηνικού ασβεστίου ,είναι πολύ απορροφητικά (απορροφούν 20 φορές το βάρος τους) από την επιφάνεια του έλκους . Δεν αφήνουν υπολείμματα στο έλκος και δεν διαχέουν την υγρασία στο γύρο δέρμα. Για κατακλίσεις κυρίως μεγάλου  όγκου εκκρίσεων </a:t>
            </a:r>
          </a:p>
          <a:p>
            <a:r>
              <a:rPr lang="el-GR" b="1" dirty="0" smtClean="0"/>
              <a:t>( στάδιο 3</a:t>
            </a:r>
            <a:r>
              <a:rPr lang="el-GR" b="1" baseline="30000" dirty="0" smtClean="0"/>
              <a:t>ο</a:t>
            </a:r>
            <a:r>
              <a:rPr lang="el-GR" b="1" dirty="0" smtClean="0"/>
              <a:t> και 4</a:t>
            </a:r>
            <a:r>
              <a:rPr lang="el-GR" b="1" baseline="30000" dirty="0" smtClean="0"/>
              <a:t>ο</a:t>
            </a:r>
            <a:r>
              <a:rPr lang="el-GR" b="1" dirty="0" smtClean="0"/>
              <a:t> )</a:t>
            </a:r>
          </a:p>
          <a:p>
            <a:r>
              <a:rPr lang="el-GR" dirty="0" smtClean="0"/>
              <a:t>Στη κατηγορία αυτή ανήκει και </a:t>
            </a:r>
            <a:r>
              <a:rPr lang="el-GR" b="1" dirty="0" smtClean="0"/>
              <a:t>το κορδόνι</a:t>
            </a:r>
            <a:r>
              <a:rPr lang="el-GR" dirty="0" smtClean="0"/>
              <a:t>. Η μεγάλη απορροφητικότητα που έχει, σε συνδυασμό με την εύκολη τοποθέτησή του, το καθιστούν εξαιρετικά χρήσιμο στη φροντίδα των κατακλίσεων. Χρησιμοποιείται σε βαθιά έλκη (κοιλότητες) μεγάλου όγκου εκκρίσεων . Μπορεί να συνδυαστεί με όλα τα επιθέματα. </a:t>
            </a:r>
            <a:endParaRPr lang="el-GR" dirty="0"/>
          </a:p>
        </p:txBody>
      </p:sp>
      <p:sp>
        <p:nvSpPr>
          <p:cNvPr id="4" name="3 - Στρογγυλεμένο ορθογώνιο"/>
          <p:cNvSpPr/>
          <p:nvPr/>
        </p:nvSpPr>
        <p:spPr>
          <a:xfrm flipV="1">
            <a:off x="142844" y="428607"/>
            <a:ext cx="7786742" cy="71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Στρογγυλεμένο ορθογώνιο"/>
          <p:cNvSpPr/>
          <p:nvPr/>
        </p:nvSpPr>
        <p:spPr>
          <a:xfrm>
            <a:off x="142844" y="5286392"/>
            <a:ext cx="7929618" cy="71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142844" y="3786194"/>
            <a:ext cx="7072362" cy="1754326"/>
          </a:xfrm>
          <a:prstGeom prst="rect">
            <a:avLst/>
          </a:prstGeom>
          <a:noFill/>
        </p:spPr>
        <p:txBody>
          <a:bodyPr wrap="square" rtlCol="0">
            <a:spAutoFit/>
          </a:bodyPr>
          <a:lstStyle/>
          <a:p>
            <a:r>
              <a:rPr lang="el-GR" b="1" dirty="0" smtClean="0"/>
              <a:t>Πολυμερή επιθέματα </a:t>
            </a:r>
            <a:r>
              <a:rPr lang="el-GR" dirty="0" smtClean="0"/>
              <a:t>έχουν και αυτά υψηλή απορροφητικότητα</a:t>
            </a:r>
          </a:p>
          <a:p>
            <a:r>
              <a:rPr lang="el-GR" dirty="0" smtClean="0"/>
              <a:t>(40 φορές το βάρος τους). Έχουν τρισδιάστατες κυψελίδες που παροχετεύει η μία την άλλη, κλείνουν τις τρύπες και δεν βγαίνουν έξω τα υγρά. Για κατακλίσεις  κυρίως μεγάλου όγκου εκκρίσεων </a:t>
            </a:r>
            <a:r>
              <a:rPr lang="el-GR" b="1" dirty="0" smtClean="0"/>
              <a:t>(στάδιο 3</a:t>
            </a:r>
            <a:r>
              <a:rPr lang="el-GR" b="1" baseline="30000" dirty="0" smtClean="0"/>
              <a:t>ο</a:t>
            </a:r>
            <a:r>
              <a:rPr lang="el-GR" b="1" dirty="0" smtClean="0"/>
              <a:t> και 4</a:t>
            </a:r>
            <a:r>
              <a:rPr lang="el-GR" b="1" baseline="30000" dirty="0" smtClean="0"/>
              <a:t>ο </a:t>
            </a:r>
            <a:r>
              <a:rPr lang="el-GR" b="1" dirty="0" smtClean="0"/>
              <a:t> )</a:t>
            </a:r>
          </a:p>
          <a:p>
            <a:endParaRPr lang="el-GR" b="1" dirty="0"/>
          </a:p>
        </p:txBody>
      </p:sp>
      <p:sp>
        <p:nvSpPr>
          <p:cNvPr id="8" name="7 - Στρογγυλεμένο ορθογώνιο"/>
          <p:cNvSpPr/>
          <p:nvPr/>
        </p:nvSpPr>
        <p:spPr>
          <a:xfrm flipV="1">
            <a:off x="142844" y="3643318"/>
            <a:ext cx="7929618" cy="71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428608"/>
            <a:ext cx="7786742" cy="2308324"/>
          </a:xfrm>
          <a:prstGeom prst="rect">
            <a:avLst/>
          </a:prstGeom>
          <a:noFill/>
        </p:spPr>
        <p:txBody>
          <a:bodyPr wrap="square" rtlCol="0">
            <a:spAutoFit/>
          </a:bodyPr>
          <a:lstStyle/>
          <a:p>
            <a:r>
              <a:rPr lang="el-GR" b="1" dirty="0" smtClean="0"/>
              <a:t>Υδροϊνώδη  επιθέματα </a:t>
            </a:r>
            <a:r>
              <a:rPr lang="el-GR" dirty="0" smtClean="0"/>
              <a:t>έχουν υψηλή απορροφητικότητα και αυτά ,όταν έρθουν σε επαφή με τα υγρά της κατάκλισης, μετατρέπονται σε ένα διάφανο, συμπαγές, ζελατινώδες επίθεμα. Απορροφούν  6 φορές περισσότερο από τις γάζες και 2 φορές περισσότερο από τα αλγηνικά  επιθέματα. Επίσης διευκολύνουν την αυτολυτική  απομάκρυνση νεκρωμάτων (εσχάρα) . </a:t>
            </a:r>
            <a:r>
              <a:rPr lang="el-GR" b="1" dirty="0" smtClean="0"/>
              <a:t>( στάδιο 3</a:t>
            </a:r>
            <a:r>
              <a:rPr lang="el-GR" b="1" baseline="30000" dirty="0" smtClean="0"/>
              <a:t>ο</a:t>
            </a:r>
            <a:r>
              <a:rPr lang="el-GR" b="1" dirty="0" smtClean="0"/>
              <a:t> και 4</a:t>
            </a:r>
            <a:r>
              <a:rPr lang="el-GR" b="1" baseline="30000" dirty="0" smtClean="0"/>
              <a:t>ο</a:t>
            </a:r>
            <a:r>
              <a:rPr lang="el-GR" b="1" dirty="0" smtClean="0"/>
              <a:t>)</a:t>
            </a:r>
            <a:endParaRPr lang="en-US" b="1" dirty="0" smtClean="0"/>
          </a:p>
          <a:p>
            <a:endParaRPr lang="el-GR" b="1" dirty="0" smtClean="0"/>
          </a:p>
          <a:p>
            <a:endParaRPr lang="en-US" b="1" dirty="0" smtClean="0"/>
          </a:p>
        </p:txBody>
      </p:sp>
      <p:sp>
        <p:nvSpPr>
          <p:cNvPr id="3" name="2 - Στρογγυλεμένο ορθογώνιο"/>
          <p:cNvSpPr/>
          <p:nvPr/>
        </p:nvSpPr>
        <p:spPr>
          <a:xfrm flipV="1">
            <a:off x="214282" y="2214558"/>
            <a:ext cx="7643866" cy="71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142844" y="2285996"/>
            <a:ext cx="7500990" cy="1754326"/>
          </a:xfrm>
          <a:prstGeom prst="rect">
            <a:avLst/>
          </a:prstGeom>
          <a:noFill/>
        </p:spPr>
        <p:txBody>
          <a:bodyPr wrap="square" rtlCol="0">
            <a:spAutoFit/>
          </a:bodyPr>
          <a:lstStyle/>
          <a:p>
            <a:r>
              <a:rPr lang="el-GR" b="1" dirty="0" smtClean="0"/>
              <a:t>Υδροτζέλ</a:t>
            </a:r>
            <a:r>
              <a:rPr lang="el-GR" dirty="0" smtClean="0"/>
              <a:t> μορφή γέλης </a:t>
            </a:r>
            <a:r>
              <a:rPr lang="en-US" dirty="0" smtClean="0"/>
              <a:t> </a:t>
            </a:r>
            <a:r>
              <a:rPr lang="el-GR" dirty="0" smtClean="0"/>
              <a:t>που αποτελείται κυρίως από νερό, κυτταρίνη και αλγηνικό ασβέστιο. Τοποθετείται σε στεγνά έλκη για να εξασφαλίσει την απαιτούμενη υγρασία. Και χρησιμοποιείται για τον αυτοκαθαρισμό του έλκους απομάκρυνση  νεκρωμένων ιστών(εσχάρες). Πάντοτε σε συνδυασμό με κάποιο επίθεμα</a:t>
            </a:r>
          </a:p>
          <a:p>
            <a:endParaRPr lang="el-GR" dirty="0"/>
          </a:p>
        </p:txBody>
      </p:sp>
      <p:sp>
        <p:nvSpPr>
          <p:cNvPr id="5" name="4 - Στρογγυλεμένο ορθογώνιο"/>
          <p:cNvSpPr/>
          <p:nvPr/>
        </p:nvSpPr>
        <p:spPr>
          <a:xfrm>
            <a:off x="214282" y="3786194"/>
            <a:ext cx="7786742" cy="71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214282" y="3929070"/>
            <a:ext cx="7858180" cy="646331"/>
          </a:xfrm>
          <a:prstGeom prst="rect">
            <a:avLst/>
          </a:prstGeom>
          <a:noFill/>
        </p:spPr>
        <p:txBody>
          <a:bodyPr wrap="square" rtlCol="0">
            <a:spAutoFit/>
          </a:bodyPr>
          <a:lstStyle/>
          <a:p>
            <a:r>
              <a:rPr lang="el-GR" b="1" dirty="0" smtClean="0"/>
              <a:t>Επιθέματα αργύρου</a:t>
            </a:r>
            <a:r>
              <a:rPr lang="el-GR" dirty="0" smtClean="0"/>
              <a:t> σε κατακλίσεις με λοίμωξη, νεκρωτικές και δύσοσμες</a:t>
            </a:r>
          </a:p>
          <a:p>
            <a:r>
              <a:rPr lang="el-GR" dirty="0" smtClean="0"/>
              <a:t>Όλες οι κατακλίσεις έχουν μια σχετική οσμή- δυσοσμία σε λοίμωξη</a:t>
            </a:r>
            <a:endParaRPr lang="el-GR" dirty="0"/>
          </a:p>
        </p:txBody>
      </p:sp>
      <p:sp>
        <p:nvSpPr>
          <p:cNvPr id="7" name="6 - Στρογγυλεμένο ορθογώνιο"/>
          <p:cNvSpPr/>
          <p:nvPr/>
        </p:nvSpPr>
        <p:spPr>
          <a:xfrm>
            <a:off x="285720" y="142856"/>
            <a:ext cx="7215238" cy="71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Στρογγυλεμένο ορθογώνιο"/>
          <p:cNvSpPr/>
          <p:nvPr/>
        </p:nvSpPr>
        <p:spPr>
          <a:xfrm>
            <a:off x="214282" y="4714888"/>
            <a:ext cx="7786742" cy="71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Γενικεσ</a:t>
            </a:r>
            <a:r>
              <a:rPr lang="el-GR" dirty="0" smtClean="0"/>
              <a:t> </a:t>
            </a:r>
            <a:r>
              <a:rPr lang="el-GR" dirty="0" err="1" smtClean="0"/>
              <a:t>παρατηρησεισ</a:t>
            </a:r>
            <a:r>
              <a:rPr lang="el-GR" dirty="0" smtClean="0"/>
              <a:t> για </a:t>
            </a:r>
            <a:r>
              <a:rPr lang="el-GR" dirty="0" err="1" smtClean="0"/>
              <a:t>ολα</a:t>
            </a:r>
            <a:r>
              <a:rPr lang="el-GR" dirty="0" smtClean="0"/>
              <a:t> 		τα </a:t>
            </a:r>
            <a:r>
              <a:rPr lang="el-GR" dirty="0" err="1" smtClean="0"/>
              <a:t>σταδΙΑ</a:t>
            </a:r>
            <a:endParaRPr lang="el-GR" dirty="0"/>
          </a:p>
        </p:txBody>
      </p:sp>
      <p:sp>
        <p:nvSpPr>
          <p:cNvPr id="3" name="2 - Θέση περιεχομένου"/>
          <p:cNvSpPr>
            <a:spLocks noGrp="1"/>
          </p:cNvSpPr>
          <p:nvPr>
            <p:ph idx="1"/>
          </p:nvPr>
        </p:nvSpPr>
        <p:spPr>
          <a:xfrm>
            <a:off x="142844" y="1142988"/>
            <a:ext cx="7553356" cy="4429156"/>
          </a:xfrm>
        </p:spPr>
        <p:txBody>
          <a:bodyPr>
            <a:normAutofit fontScale="85000" lnSpcReduction="20000"/>
          </a:bodyPr>
          <a:lstStyle/>
          <a:p>
            <a:r>
              <a:rPr lang="el-GR" dirty="0" smtClean="0"/>
              <a:t>Ακολουθούμε « άσηπτη τεχνική» ή εναλλακτικά «καθαρή τεχνική»</a:t>
            </a:r>
          </a:p>
          <a:p>
            <a:r>
              <a:rPr lang="el-GR" dirty="0" smtClean="0"/>
              <a:t>Το καλύτερο διάλυμα πλύσεων είναι ο </a:t>
            </a:r>
            <a:r>
              <a:rPr lang="en-US" dirty="0" smtClean="0"/>
              <a:t>N/S 0,9% </a:t>
            </a:r>
            <a:r>
              <a:rPr lang="el-GR" dirty="0" smtClean="0"/>
              <a:t>-αντισηπτική δράση-απομάκρυνση το 50% των μικροοργανισμών</a:t>
            </a:r>
          </a:p>
          <a:p>
            <a:pPr>
              <a:buNone/>
            </a:pPr>
            <a:r>
              <a:rPr lang="el-GR" dirty="0" smtClean="0"/>
              <a:t>    ή υπέρτονο 15% για τον έλεγχο της σήψης</a:t>
            </a:r>
          </a:p>
          <a:p>
            <a:r>
              <a:rPr lang="el-GR" dirty="0" smtClean="0"/>
              <a:t> Αντενδείκνυται η χρήση αντισηπτικών και ιωδιούχων σκευασμάτων</a:t>
            </a:r>
            <a:r>
              <a:rPr lang="en-US" dirty="0" smtClean="0"/>
              <a:t> (Betadine, Cetavlon</a:t>
            </a:r>
            <a:r>
              <a:rPr lang="el-GR" dirty="0" smtClean="0"/>
              <a:t>,οξυζενέ, εωσίνη</a:t>
            </a:r>
            <a:r>
              <a:rPr lang="en-US" dirty="0" smtClean="0"/>
              <a:t>,</a:t>
            </a:r>
            <a:r>
              <a:rPr lang="el-GR" dirty="0" smtClean="0"/>
              <a:t>βορικό</a:t>
            </a:r>
            <a:r>
              <a:rPr lang="en-US" dirty="0" smtClean="0"/>
              <a:t>)</a:t>
            </a:r>
            <a:endParaRPr lang="el-GR" dirty="0" smtClean="0"/>
          </a:p>
          <a:p>
            <a:r>
              <a:rPr lang="el-GR" b="1" dirty="0" smtClean="0"/>
              <a:t>Μόνο</a:t>
            </a:r>
            <a:r>
              <a:rPr lang="el-GR" dirty="0" smtClean="0"/>
              <a:t> σε κατακλίσεις με λοίμωξη ή σε ανοσοκατασταλμένους ή σε κατακλίσεις με συνεχείς επιμολύνσεις –παραμονή όχι μεγαλύτερη 30΄΄ και πάντοτε  ξέπλυμα με φυσιολογικό ορό- καταστρέφουν τους υγιείς ιστούς και αναστέλλουν την επούλωση</a:t>
            </a:r>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571484"/>
            <a:ext cx="7410480" cy="4593982"/>
          </a:xfrm>
        </p:spPr>
        <p:txBody>
          <a:bodyPr>
            <a:normAutofit lnSpcReduction="10000"/>
          </a:bodyPr>
          <a:lstStyle/>
          <a:p>
            <a:pPr>
              <a:buNone/>
            </a:pPr>
            <a:r>
              <a:rPr lang="el-GR" i="1" dirty="0" smtClean="0"/>
              <a:t>  </a:t>
            </a:r>
            <a:r>
              <a:rPr lang="en-US" i="1" dirty="0" smtClean="0"/>
              <a:t> </a:t>
            </a:r>
            <a:r>
              <a:rPr lang="el-GR" dirty="0" smtClean="0"/>
              <a:t>Αντενδείκνυται η χρήση τοπικών αντιβιοτικών, αντιμυκητασιακών  παρά μόνο σε καρκινοπαθείς ανοσοκατασταλμένους –ενδείξεις από καλλιέργειες</a:t>
            </a:r>
          </a:p>
          <a:p>
            <a:pPr>
              <a:buNone/>
            </a:pPr>
            <a:r>
              <a:rPr lang="en-US" dirty="0" smtClean="0"/>
              <a:t>   </a:t>
            </a:r>
            <a:r>
              <a:rPr lang="el-GR" dirty="0" smtClean="0"/>
              <a:t>Σε έλλειψη επιθεμάτων συστήνεται η μέθοδος της νωπής γάζας- εμποτισμένες αποστειρωμένες γάζες με φυσιολογικό ορό-κλείσιμο με αυτοκόλλητη γάζα</a:t>
            </a:r>
          </a:p>
          <a:p>
            <a:pPr>
              <a:buNone/>
            </a:pPr>
            <a:r>
              <a:rPr lang="en-US" dirty="0" smtClean="0"/>
              <a:t>   </a:t>
            </a:r>
            <a:r>
              <a:rPr lang="el-GR" dirty="0" smtClean="0"/>
              <a:t>ή εμποτισμένες γάζες με διάλυμα </a:t>
            </a:r>
            <a:r>
              <a:rPr lang="en-US" dirty="0" smtClean="0"/>
              <a:t>Microdacyn </a:t>
            </a:r>
            <a:r>
              <a:rPr lang="el-GR" dirty="0" smtClean="0"/>
              <a:t>ή </a:t>
            </a:r>
            <a:r>
              <a:rPr lang="en-US" dirty="0" smtClean="0"/>
              <a:t>Dermaliquid </a:t>
            </a:r>
            <a:r>
              <a:rPr lang="el-GR" dirty="0" smtClean="0"/>
              <a:t>και κλείσιμο με αυτοκόλλητη  γάζα</a:t>
            </a:r>
          </a:p>
          <a:p>
            <a:endParaRPr lang="el-GR" dirty="0"/>
          </a:p>
        </p:txBody>
      </p:sp>
      <p:sp>
        <p:nvSpPr>
          <p:cNvPr id="8" name="7 - Έλλειψη"/>
          <p:cNvSpPr/>
          <p:nvPr/>
        </p:nvSpPr>
        <p:spPr>
          <a:xfrm>
            <a:off x="357158" y="642922"/>
            <a:ext cx="71438"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428596" y="2143120"/>
            <a:ext cx="71438"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Κατακλιση</a:t>
            </a:r>
            <a:r>
              <a:rPr lang="el-GR" dirty="0" smtClean="0"/>
              <a:t> στη </a:t>
            </a:r>
            <a:r>
              <a:rPr lang="el-GR" dirty="0" err="1" smtClean="0"/>
              <a:t>παθ</a:t>
            </a:r>
            <a:r>
              <a:rPr lang="el-GR" dirty="0" smtClean="0"/>
              <a:t>/κη </a:t>
            </a:r>
            <a:r>
              <a:rPr lang="el-GR" dirty="0" err="1" smtClean="0"/>
              <a:t>κλινικη</a:t>
            </a:r>
            <a:endParaRPr lang="el-GR" dirty="0"/>
          </a:p>
        </p:txBody>
      </p:sp>
      <p:pic>
        <p:nvPicPr>
          <p:cNvPr id="4" name="3 - Θέση περιεχομένου" descr="καβαλακη.jpg"/>
          <p:cNvPicPr>
            <a:picLocks noGrp="1" noChangeAspect="1"/>
          </p:cNvPicPr>
          <p:nvPr>
            <p:ph idx="1"/>
          </p:nvPr>
        </p:nvPicPr>
        <p:blipFill>
          <a:blip r:embed="rId2"/>
          <a:stretch>
            <a:fillRect/>
          </a:stretch>
        </p:blipFill>
        <p:spPr>
          <a:xfrm>
            <a:off x="2000232" y="1285864"/>
            <a:ext cx="1476375" cy="1643074"/>
          </a:xfrm>
        </p:spPr>
      </p:pic>
      <p:pic>
        <p:nvPicPr>
          <p:cNvPr id="5" name="4 - Εικόνα" descr="καβαλακη2.jpg"/>
          <p:cNvPicPr>
            <a:picLocks noChangeAspect="1"/>
          </p:cNvPicPr>
          <p:nvPr/>
        </p:nvPicPr>
        <p:blipFill>
          <a:blip r:embed="rId3"/>
          <a:stretch>
            <a:fillRect/>
          </a:stretch>
        </p:blipFill>
        <p:spPr>
          <a:xfrm>
            <a:off x="0" y="1285864"/>
            <a:ext cx="1928794" cy="1500198"/>
          </a:xfrm>
          <a:prstGeom prst="rect">
            <a:avLst/>
          </a:prstGeom>
        </p:spPr>
      </p:pic>
      <p:pic>
        <p:nvPicPr>
          <p:cNvPr id="6" name="5 - Εικόνα" descr="καβαλακη3.jpg"/>
          <p:cNvPicPr>
            <a:picLocks noChangeAspect="1"/>
          </p:cNvPicPr>
          <p:nvPr/>
        </p:nvPicPr>
        <p:blipFill>
          <a:blip r:embed="rId4"/>
          <a:stretch>
            <a:fillRect/>
          </a:stretch>
        </p:blipFill>
        <p:spPr>
          <a:xfrm>
            <a:off x="3571868" y="1285864"/>
            <a:ext cx="2143140" cy="1571636"/>
          </a:xfrm>
          <a:prstGeom prst="rect">
            <a:avLst/>
          </a:prstGeom>
        </p:spPr>
      </p:pic>
      <p:pic>
        <p:nvPicPr>
          <p:cNvPr id="7" name="6 - Εικόνα" descr="καβαλακη4.jpg"/>
          <p:cNvPicPr>
            <a:picLocks noChangeAspect="1"/>
          </p:cNvPicPr>
          <p:nvPr/>
        </p:nvPicPr>
        <p:blipFill>
          <a:blip r:embed="rId5"/>
          <a:stretch>
            <a:fillRect/>
          </a:stretch>
        </p:blipFill>
        <p:spPr>
          <a:xfrm>
            <a:off x="5857885" y="1214426"/>
            <a:ext cx="2071702" cy="1571636"/>
          </a:xfrm>
          <a:prstGeom prst="rect">
            <a:avLst/>
          </a:prstGeom>
        </p:spPr>
      </p:pic>
      <p:pic>
        <p:nvPicPr>
          <p:cNvPr id="10" name="9 - Εικόνα" descr="καβαλακη7.jpg"/>
          <p:cNvPicPr>
            <a:picLocks noChangeAspect="1"/>
          </p:cNvPicPr>
          <p:nvPr/>
        </p:nvPicPr>
        <p:blipFill>
          <a:blip r:embed="rId6"/>
          <a:stretch>
            <a:fillRect/>
          </a:stretch>
        </p:blipFill>
        <p:spPr>
          <a:xfrm>
            <a:off x="142844" y="3071814"/>
            <a:ext cx="1476375" cy="1962150"/>
          </a:xfrm>
          <a:prstGeom prst="rect">
            <a:avLst/>
          </a:prstGeom>
        </p:spPr>
      </p:pic>
      <p:pic>
        <p:nvPicPr>
          <p:cNvPr id="11" name="10 - Εικόνα" descr="καβαλακη8.jpg"/>
          <p:cNvPicPr>
            <a:picLocks noChangeAspect="1"/>
          </p:cNvPicPr>
          <p:nvPr/>
        </p:nvPicPr>
        <p:blipFill>
          <a:blip r:embed="rId7"/>
          <a:stretch>
            <a:fillRect/>
          </a:stretch>
        </p:blipFill>
        <p:spPr>
          <a:xfrm>
            <a:off x="1714480" y="3071814"/>
            <a:ext cx="1476375" cy="1962150"/>
          </a:xfrm>
          <a:prstGeom prst="rect">
            <a:avLst/>
          </a:prstGeom>
        </p:spPr>
      </p:pic>
      <p:pic>
        <p:nvPicPr>
          <p:cNvPr id="12" name="11 - Εικόνα" descr="καβαλακη9.jpg"/>
          <p:cNvPicPr>
            <a:picLocks noChangeAspect="1"/>
          </p:cNvPicPr>
          <p:nvPr/>
        </p:nvPicPr>
        <p:blipFill>
          <a:blip r:embed="rId8"/>
          <a:stretch>
            <a:fillRect/>
          </a:stretch>
        </p:blipFill>
        <p:spPr>
          <a:xfrm>
            <a:off x="3428992" y="3071814"/>
            <a:ext cx="1762127" cy="1962150"/>
          </a:xfrm>
          <a:prstGeom prst="rect">
            <a:avLst/>
          </a:prstGeom>
        </p:spPr>
      </p:pic>
      <p:pic>
        <p:nvPicPr>
          <p:cNvPr id="13" name="12 - Εικόνα" descr="τωρα.jpg"/>
          <p:cNvPicPr>
            <a:picLocks noChangeAspect="1"/>
          </p:cNvPicPr>
          <p:nvPr/>
        </p:nvPicPr>
        <p:blipFill>
          <a:blip r:embed="rId9"/>
          <a:stretch>
            <a:fillRect/>
          </a:stretch>
        </p:blipFill>
        <p:spPr>
          <a:xfrm>
            <a:off x="5572132" y="3000376"/>
            <a:ext cx="1476375" cy="19621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Διαφορα</a:t>
            </a:r>
            <a:r>
              <a:rPr lang="el-GR" dirty="0" smtClean="0"/>
              <a:t> </a:t>
            </a:r>
            <a:r>
              <a:rPr lang="el-GR" dirty="0" err="1" smtClean="0"/>
              <a:t>επιθεματα</a:t>
            </a:r>
            <a:r>
              <a:rPr lang="el-GR" dirty="0" smtClean="0"/>
              <a:t> </a:t>
            </a:r>
            <a:endParaRPr lang="el-GR" dirty="0"/>
          </a:p>
        </p:txBody>
      </p:sp>
      <p:pic>
        <p:nvPicPr>
          <p:cNvPr id="4" name="3 - Θέση περιεχομένου" descr="σπιτι1.jpg"/>
          <p:cNvPicPr>
            <a:picLocks noGrp="1" noChangeAspect="1"/>
          </p:cNvPicPr>
          <p:nvPr>
            <p:ph idx="1"/>
          </p:nvPr>
        </p:nvPicPr>
        <p:blipFill>
          <a:blip r:embed="rId2"/>
          <a:stretch>
            <a:fillRect/>
          </a:stretch>
        </p:blipFill>
        <p:spPr>
          <a:xfrm>
            <a:off x="142844" y="1428740"/>
            <a:ext cx="1476375" cy="1962150"/>
          </a:xfrm>
        </p:spPr>
      </p:pic>
      <p:pic>
        <p:nvPicPr>
          <p:cNvPr id="5" name="4 - Εικόνα" descr="σπιτι2.jpg"/>
          <p:cNvPicPr>
            <a:picLocks noChangeAspect="1"/>
          </p:cNvPicPr>
          <p:nvPr/>
        </p:nvPicPr>
        <p:blipFill>
          <a:blip r:embed="rId3"/>
          <a:stretch>
            <a:fillRect/>
          </a:stretch>
        </p:blipFill>
        <p:spPr>
          <a:xfrm>
            <a:off x="1785919" y="1428740"/>
            <a:ext cx="2143140" cy="1571636"/>
          </a:xfrm>
          <a:prstGeom prst="rect">
            <a:avLst/>
          </a:prstGeom>
        </p:spPr>
      </p:pic>
      <p:pic>
        <p:nvPicPr>
          <p:cNvPr id="6" name="5 - Εικόνα" descr="σπιτι3.jpg"/>
          <p:cNvPicPr>
            <a:picLocks noChangeAspect="1"/>
          </p:cNvPicPr>
          <p:nvPr/>
        </p:nvPicPr>
        <p:blipFill>
          <a:blip r:embed="rId4"/>
          <a:stretch>
            <a:fillRect/>
          </a:stretch>
        </p:blipFill>
        <p:spPr>
          <a:xfrm>
            <a:off x="4214811" y="1643054"/>
            <a:ext cx="1928826" cy="1357322"/>
          </a:xfrm>
          <a:prstGeom prst="rect">
            <a:avLst/>
          </a:prstGeom>
        </p:spPr>
      </p:pic>
      <p:pic>
        <p:nvPicPr>
          <p:cNvPr id="7" name="6 - Εικόνα" descr="σπιτι4.jpg"/>
          <p:cNvPicPr>
            <a:picLocks noChangeAspect="1"/>
          </p:cNvPicPr>
          <p:nvPr/>
        </p:nvPicPr>
        <p:blipFill>
          <a:blip r:embed="rId5"/>
          <a:stretch>
            <a:fillRect/>
          </a:stretch>
        </p:blipFill>
        <p:spPr>
          <a:xfrm>
            <a:off x="6500826" y="1643054"/>
            <a:ext cx="1476375" cy="1962150"/>
          </a:xfrm>
          <a:prstGeom prst="rect">
            <a:avLst/>
          </a:prstGeom>
        </p:spPr>
      </p:pic>
      <p:pic>
        <p:nvPicPr>
          <p:cNvPr id="8" name="7 - Εικόνα" descr="σπιτι5.jpg"/>
          <p:cNvPicPr>
            <a:picLocks noChangeAspect="1"/>
          </p:cNvPicPr>
          <p:nvPr/>
        </p:nvPicPr>
        <p:blipFill>
          <a:blip r:embed="rId6"/>
          <a:stretch>
            <a:fillRect/>
          </a:stretch>
        </p:blipFill>
        <p:spPr>
          <a:xfrm>
            <a:off x="1785918" y="3286128"/>
            <a:ext cx="1476375" cy="1962150"/>
          </a:xfrm>
          <a:prstGeom prst="rect">
            <a:avLst/>
          </a:prstGeom>
        </p:spPr>
      </p:pic>
      <p:pic>
        <p:nvPicPr>
          <p:cNvPr id="9" name="8 - Εικόνα" descr="σπιτι6.jpg"/>
          <p:cNvPicPr>
            <a:picLocks noChangeAspect="1"/>
          </p:cNvPicPr>
          <p:nvPr/>
        </p:nvPicPr>
        <p:blipFill>
          <a:blip r:embed="rId7"/>
          <a:stretch>
            <a:fillRect/>
          </a:stretch>
        </p:blipFill>
        <p:spPr>
          <a:xfrm>
            <a:off x="3500430" y="3214690"/>
            <a:ext cx="2619375" cy="19621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dirty="0" err="1" smtClean="0"/>
              <a:t>Μηχανισμοσ</a:t>
            </a:r>
            <a:r>
              <a:rPr lang="el-GR" dirty="0" smtClean="0"/>
              <a:t> </a:t>
            </a:r>
            <a:r>
              <a:rPr lang="el-GR" dirty="0" err="1" smtClean="0"/>
              <a:t>δημιουργιασ</a:t>
            </a:r>
            <a:r>
              <a:rPr lang="el-GR" dirty="0" smtClean="0"/>
              <a:t> </a:t>
            </a:r>
            <a:r>
              <a:rPr lang="el-GR" dirty="0" err="1" smtClean="0"/>
              <a:t>κατακλισησ</a:t>
            </a:r>
            <a:endParaRPr lang="el-GR" dirty="0"/>
          </a:p>
        </p:txBody>
      </p:sp>
      <p:sp>
        <p:nvSpPr>
          <p:cNvPr id="6" name="5 - Θέση περιεχομένου"/>
          <p:cNvSpPr>
            <a:spLocks noGrp="1"/>
          </p:cNvSpPr>
          <p:nvPr>
            <p:ph sz="half" idx="1"/>
          </p:nvPr>
        </p:nvSpPr>
        <p:spPr/>
        <p:txBody>
          <a:bodyPr>
            <a:normAutofit fontScale="92500" lnSpcReduction="20000"/>
          </a:bodyPr>
          <a:lstStyle/>
          <a:p>
            <a:pPr>
              <a:buNone/>
            </a:pPr>
            <a:r>
              <a:rPr lang="el-GR" sz="2400" dirty="0" smtClean="0"/>
              <a:t>Πίεση ( ένταση και διάρκεια) των ιστών μεταξύ σκληρής επιφάνειας(κρεβάτι) και οστού</a:t>
            </a:r>
          </a:p>
          <a:p>
            <a:pPr lvl="2">
              <a:buNone/>
            </a:pPr>
            <a:r>
              <a:rPr lang="el-GR" sz="1600" dirty="0" smtClean="0"/>
              <a:t>                                                                                                                  </a:t>
            </a:r>
            <a:endParaRPr lang="el-GR" dirty="0" smtClean="0"/>
          </a:p>
          <a:p>
            <a:pPr>
              <a:buNone/>
            </a:pPr>
            <a:r>
              <a:rPr lang="el-GR" sz="2400" dirty="0" smtClean="0"/>
              <a:t>Θρόμβωση τριχοειδών</a:t>
            </a:r>
          </a:p>
          <a:p>
            <a:pPr>
              <a:buNone/>
            </a:pPr>
            <a:endParaRPr lang="el-GR" sz="2400" dirty="0" smtClean="0"/>
          </a:p>
          <a:p>
            <a:pPr>
              <a:buNone/>
            </a:pPr>
            <a:r>
              <a:rPr lang="el-GR" sz="2400" dirty="0" smtClean="0"/>
              <a:t>Διακοπή κυκλοφορίας αίματος</a:t>
            </a:r>
          </a:p>
          <a:p>
            <a:pPr>
              <a:buNone/>
            </a:pPr>
            <a:endParaRPr lang="el-GR" sz="2400" dirty="0" smtClean="0"/>
          </a:p>
          <a:p>
            <a:pPr>
              <a:buNone/>
            </a:pPr>
            <a:r>
              <a:rPr lang="el-GR" sz="2400" dirty="0" smtClean="0"/>
              <a:t>Μη διακίνηση Ο2 θρεπτικών ουσιών και άχρηστα προϊόντα μεταβολισμού</a:t>
            </a:r>
            <a:endParaRPr lang="el-GR" sz="2000" dirty="0" smtClean="0"/>
          </a:p>
          <a:p>
            <a:pPr lvl="1">
              <a:buNone/>
            </a:pPr>
            <a:endParaRPr lang="el-GR" sz="2000" dirty="0" smtClean="0"/>
          </a:p>
          <a:p>
            <a:pPr>
              <a:buNone/>
            </a:pPr>
            <a:r>
              <a:rPr lang="el-GR" sz="2400" dirty="0" smtClean="0"/>
              <a:t>Νέκρωση ιστών (κατάκλιση)</a:t>
            </a:r>
          </a:p>
          <a:p>
            <a:pPr>
              <a:buNone/>
            </a:pPr>
            <a:endParaRPr lang="el-GR" sz="2400" dirty="0"/>
          </a:p>
        </p:txBody>
      </p:sp>
      <p:sp>
        <p:nvSpPr>
          <p:cNvPr id="8" name="7 - Βέλος προς τα κάτω"/>
          <p:cNvSpPr/>
          <p:nvPr/>
        </p:nvSpPr>
        <p:spPr>
          <a:xfrm>
            <a:off x="3643306" y="2357434"/>
            <a:ext cx="484632" cy="238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l-GR"/>
          </a:p>
        </p:txBody>
      </p:sp>
      <p:sp>
        <p:nvSpPr>
          <p:cNvPr id="10" name="9 - Βέλος προς τα κάτω"/>
          <p:cNvSpPr/>
          <p:nvPr/>
        </p:nvSpPr>
        <p:spPr>
          <a:xfrm>
            <a:off x="3643306" y="2857500"/>
            <a:ext cx="484632" cy="238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l-GR"/>
          </a:p>
        </p:txBody>
      </p:sp>
      <p:sp>
        <p:nvSpPr>
          <p:cNvPr id="11" name="10 - Βέλος προς τα κάτω"/>
          <p:cNvSpPr/>
          <p:nvPr/>
        </p:nvSpPr>
        <p:spPr>
          <a:xfrm>
            <a:off x="3643306" y="3643318"/>
            <a:ext cx="484632" cy="297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l-GR"/>
          </a:p>
        </p:txBody>
      </p:sp>
      <p:sp>
        <p:nvSpPr>
          <p:cNvPr id="14" name="13 - Βέλος προς τα κάτω"/>
          <p:cNvSpPr/>
          <p:nvPr/>
        </p:nvSpPr>
        <p:spPr>
          <a:xfrm>
            <a:off x="3643306" y="4643450"/>
            <a:ext cx="484632" cy="297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συμπερασματα</a:t>
            </a:r>
            <a:endParaRPr lang="el-GR" dirty="0"/>
          </a:p>
        </p:txBody>
      </p:sp>
      <p:sp>
        <p:nvSpPr>
          <p:cNvPr id="3" name="2 - Θέση περιεχομένου"/>
          <p:cNvSpPr>
            <a:spLocks noGrp="1"/>
          </p:cNvSpPr>
          <p:nvPr>
            <p:ph idx="1"/>
          </p:nvPr>
        </p:nvSpPr>
        <p:spPr/>
        <p:txBody>
          <a:bodyPr>
            <a:normAutofit/>
          </a:bodyPr>
          <a:lstStyle/>
          <a:p>
            <a:r>
              <a:rPr lang="el-GR" dirty="0" smtClean="0"/>
              <a:t>Η πρόληψη των κατακλίσεων αποτελεί τη μέθοδο εκλογής για την αντιμετώπιση τους</a:t>
            </a:r>
          </a:p>
          <a:p>
            <a:r>
              <a:rPr lang="el-GR" dirty="0" smtClean="0"/>
              <a:t>Η εκπαίδευση νοσηλευτών -επαγγελματιών υγείας- θεωρείται απαραίτητη για την αποτελεσματική διαχείριση του προβλήματος</a:t>
            </a:r>
          </a:p>
          <a:p>
            <a:r>
              <a:rPr lang="el-GR" dirty="0" smtClean="0"/>
              <a:t>Απαραίτητη η εξασφάλιση επαρκούς νοσηλευτικού προσωπικού</a:t>
            </a:r>
          </a:p>
          <a:p>
            <a:r>
              <a:rPr lang="el-GR" dirty="0" smtClean="0"/>
              <a:t>Καθώς και απαραίτητου εξοπλισμού (κρεβάτια, αεροστρώματα, επιθέματα κτλ)</a:t>
            </a:r>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top pressure ulcers.jpg"/>
          <p:cNvPicPr>
            <a:picLocks noGrp="1" noChangeAspect="1"/>
          </p:cNvPicPr>
          <p:nvPr>
            <p:ph idx="1"/>
          </p:nvPr>
        </p:nvPicPr>
        <p:blipFill>
          <a:blip r:embed="rId2"/>
          <a:stretch>
            <a:fillRect/>
          </a:stretch>
        </p:blipFill>
        <p:spPr>
          <a:xfrm>
            <a:off x="2057400" y="1341438"/>
            <a:ext cx="4038600" cy="4038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a:t>
            </a:r>
            <a:r>
              <a:rPr lang="en-US" dirty="0" smtClean="0"/>
              <a:t>a</a:t>
            </a:r>
            <a:r>
              <a:rPr lang="el-GR" smtClean="0"/>
              <a:t>γοντεΣ </a:t>
            </a:r>
            <a:r>
              <a:rPr lang="el-GR" dirty="0" smtClean="0"/>
              <a:t>που </a:t>
            </a:r>
            <a:r>
              <a:rPr lang="el-GR" dirty="0" err="1" smtClean="0"/>
              <a:t>συμβαλουν</a:t>
            </a:r>
            <a:r>
              <a:rPr lang="el-GR" dirty="0" smtClean="0"/>
              <a:t/>
            </a:r>
            <a:br>
              <a:rPr lang="el-GR" dirty="0" smtClean="0"/>
            </a:br>
            <a:r>
              <a:rPr lang="el-GR" dirty="0" smtClean="0"/>
              <a:t>στην </a:t>
            </a:r>
            <a:r>
              <a:rPr lang="el-GR" dirty="0" err="1" smtClean="0"/>
              <a:t>δημιουργια</a:t>
            </a:r>
            <a:r>
              <a:rPr lang="el-GR" dirty="0" smtClean="0"/>
              <a:t> </a:t>
            </a:r>
            <a:r>
              <a:rPr lang="el-GR" dirty="0" err="1" smtClean="0"/>
              <a:t>κατακλισεων</a:t>
            </a:r>
            <a:endParaRPr lang="el-GR" dirty="0"/>
          </a:p>
        </p:txBody>
      </p:sp>
      <p:graphicFrame>
        <p:nvGraphicFramePr>
          <p:cNvPr id="4" name="3 - Θέση περιεχομένου"/>
          <p:cNvGraphicFramePr>
            <a:graphicFrameLocks noGrp="1"/>
          </p:cNvGraphicFramePr>
          <p:nvPr>
            <p:ph idx="1"/>
          </p:nvPr>
        </p:nvGraphicFramePr>
        <p:xfrm>
          <a:off x="571472" y="1643054"/>
          <a:ext cx="6686568" cy="3165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 Θέση περιεχομένου"/>
          <p:cNvGraphicFramePr>
            <a:graphicFrameLocks noGrp="1"/>
          </p:cNvGraphicFramePr>
          <p:nvPr>
            <p:ph idx="1"/>
          </p:nvPr>
        </p:nvGraphicFramePr>
        <p:xfrm>
          <a:off x="357158" y="571484"/>
          <a:ext cx="7239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28596" y="428608"/>
          <a:ext cx="7239000" cy="4181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4500562" y="428608"/>
            <a:ext cx="3643338" cy="4401205"/>
          </a:xfrm>
          <a:prstGeom prst="rect">
            <a:avLst/>
          </a:prstGeom>
          <a:noFill/>
        </p:spPr>
        <p:txBody>
          <a:bodyPr wrap="square" rtlCol="0">
            <a:spAutoFit/>
          </a:bodyPr>
          <a:lstStyle/>
          <a:p>
            <a:r>
              <a:rPr lang="el-GR" sz="1400" dirty="0" smtClean="0"/>
              <a:t>Το 95% των κατακλίσεων  αφορά το κάτω μέρος του σώματος και τα 2/3 αυτών αφορά  γλουτούς και ισχία, ενώ το 1/3 τα κάτω άκρα .Κατά βάση εντοπίζονται σε οστεώδη μέρη</a:t>
            </a:r>
          </a:p>
          <a:p>
            <a:r>
              <a:rPr lang="el-GR" sz="1400" dirty="0" smtClean="0"/>
              <a:t>του σώματος όπου ασκείται πίεση πάνω σε μια άκαμπτη επιφάνεια</a:t>
            </a:r>
          </a:p>
          <a:p>
            <a:r>
              <a:rPr lang="el-GR" sz="1400" dirty="0" smtClean="0"/>
              <a:t>(π.χ. αναπηρική καρέκλα, στρώμα, κρεβάτι)</a:t>
            </a:r>
          </a:p>
          <a:p>
            <a:endParaRPr lang="el-GR" sz="1400" dirty="0" smtClean="0"/>
          </a:p>
          <a:p>
            <a:pPr>
              <a:buFont typeface="Arial" charset="0"/>
              <a:buChar char="•"/>
            </a:pPr>
            <a:r>
              <a:rPr lang="el-GR" sz="1400" dirty="0" smtClean="0"/>
              <a:t>Πτέρνες</a:t>
            </a:r>
          </a:p>
          <a:p>
            <a:pPr>
              <a:buFont typeface="Arial" charset="0"/>
              <a:buChar char="•"/>
            </a:pPr>
            <a:r>
              <a:rPr lang="el-GR" sz="1400" dirty="0" smtClean="0"/>
              <a:t>Σφυρά</a:t>
            </a:r>
          </a:p>
          <a:p>
            <a:pPr>
              <a:buFont typeface="Arial" charset="0"/>
              <a:buChar char="•"/>
            </a:pPr>
            <a:r>
              <a:rPr lang="el-GR" sz="1400" dirty="0" smtClean="0"/>
              <a:t>Μείζονα  τροχαντήρα</a:t>
            </a:r>
          </a:p>
          <a:p>
            <a:pPr>
              <a:buFont typeface="Arial" charset="0"/>
              <a:buChar char="•"/>
            </a:pPr>
            <a:r>
              <a:rPr lang="el-GR" sz="1400" dirty="0" smtClean="0"/>
              <a:t> Κόκκυγα</a:t>
            </a:r>
          </a:p>
          <a:p>
            <a:pPr>
              <a:buFont typeface="Arial" charset="0"/>
              <a:buChar char="•"/>
            </a:pPr>
            <a:r>
              <a:rPr lang="el-GR" sz="1400" dirty="0" smtClean="0"/>
              <a:t>Γόνατα</a:t>
            </a:r>
          </a:p>
          <a:p>
            <a:pPr>
              <a:buFont typeface="Arial" charset="0"/>
              <a:buChar char="•"/>
            </a:pPr>
            <a:r>
              <a:rPr lang="el-GR" sz="1400" dirty="0" smtClean="0"/>
              <a:t>Αγκώνες</a:t>
            </a:r>
          </a:p>
          <a:p>
            <a:pPr>
              <a:buFont typeface="Arial" charset="0"/>
              <a:buChar char="•"/>
            </a:pPr>
            <a:r>
              <a:rPr lang="el-GR" sz="1400" dirty="0" smtClean="0"/>
              <a:t>Ωμοπλάτη</a:t>
            </a:r>
          </a:p>
          <a:p>
            <a:pPr>
              <a:buFont typeface="Arial" charset="0"/>
              <a:buChar char="•"/>
            </a:pPr>
            <a:r>
              <a:rPr lang="el-GR" sz="1400" dirty="0" smtClean="0"/>
              <a:t>Πτερύγια αυτιών</a:t>
            </a:r>
          </a:p>
          <a:p>
            <a:pPr>
              <a:buFont typeface="Arial" charset="0"/>
              <a:buChar char="•"/>
            </a:pPr>
            <a:r>
              <a:rPr lang="el-GR" sz="1400" dirty="0" smtClean="0"/>
              <a:t>Ακανθώδεις αποφύσεις σπονδυλικής στήλης</a:t>
            </a:r>
            <a:endParaRPr lang="el-GR" sz="1400" dirty="0"/>
          </a:p>
        </p:txBody>
      </p:sp>
      <p:pic>
        <p:nvPicPr>
          <p:cNvPr id="7" name="6 - Θέση περιεχομένου" descr="εικονα2.jfif"/>
          <p:cNvPicPr>
            <a:picLocks noGrp="1" noChangeAspect="1"/>
          </p:cNvPicPr>
          <p:nvPr>
            <p:ph idx="1"/>
          </p:nvPr>
        </p:nvPicPr>
        <p:blipFill>
          <a:blip r:embed="rId3"/>
          <a:stretch>
            <a:fillRect/>
          </a:stretch>
        </p:blipFill>
        <p:spPr>
          <a:xfrm>
            <a:off x="428596" y="428608"/>
            <a:ext cx="3840853" cy="4824418"/>
          </a:xfrm>
        </p:spPr>
      </p:pic>
      <p:sp>
        <p:nvSpPr>
          <p:cNvPr id="8" name="7 - Έλλειψη"/>
          <p:cNvSpPr/>
          <p:nvPr/>
        </p:nvSpPr>
        <p:spPr>
          <a:xfrm>
            <a:off x="142844" y="142856"/>
            <a:ext cx="4286280" cy="5000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ΘΕΣΕΙΣ- ΣΗΜΕΙΑ</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ΤΩΡΑ2.png"/>
          <p:cNvPicPr>
            <a:picLocks noChangeAspect="1"/>
          </p:cNvPicPr>
          <p:nvPr/>
        </p:nvPicPr>
        <p:blipFill>
          <a:blip r:embed="rId2"/>
          <a:stretch>
            <a:fillRect/>
          </a:stretch>
        </p:blipFill>
        <p:spPr>
          <a:xfrm>
            <a:off x="2650331" y="0"/>
            <a:ext cx="3843338" cy="5715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3559</TotalTime>
  <Words>1903</Words>
  <Application>Microsoft Office PowerPoint</Application>
  <PresentationFormat>Προβολή στην οθόνη (16:10)</PresentationFormat>
  <Paragraphs>279</Paragraphs>
  <Slides>41</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Αφθονία</vt:lpstr>
      <vt:lpstr> </vt:lpstr>
      <vt:lpstr>Μειζον κλινικο προβλημα</vt:lpstr>
      <vt:lpstr>Επιδημιολογικα δεδομενα</vt:lpstr>
      <vt:lpstr>Μηχανισμοσ δημιουργιασ κατακλισησ</vt:lpstr>
      <vt:lpstr>ΠαρaγοντεΣ που συμβαλουν στην δημιουργια κατακλισεων</vt:lpstr>
      <vt:lpstr>Διαφάνεια 6</vt:lpstr>
      <vt:lpstr>Διαφάνεια 7</vt:lpstr>
      <vt:lpstr>Διαφάνεια 8</vt:lpstr>
      <vt:lpstr>Διαφάνεια 9</vt:lpstr>
      <vt:lpstr>               προληψη</vt:lpstr>
      <vt:lpstr>Ομαδεσ υψηλου κινδυνου</vt:lpstr>
      <vt:lpstr>Διαφάνεια 12</vt:lpstr>
      <vt:lpstr>Στρατηγικεσ  ΠΡΟΛΗΨΗΣ ΚΑΤΑΚΛΙΣΕΩΝ ΤΗΣ EPUAP (EUROPEAN PRESSURE ULCER ADVISORY PANEL)</vt:lpstr>
      <vt:lpstr>Διαφάνεια 14</vt:lpstr>
      <vt:lpstr>Διαφάνεια 15</vt:lpstr>
      <vt:lpstr> Μεσα προληψησ</vt:lpstr>
      <vt:lpstr>Σταδιοποιηση- ταξινομηση   κατακλισεων</vt:lpstr>
      <vt:lpstr>Διαφάνεια 18</vt:lpstr>
      <vt:lpstr>Διαφάνεια 19</vt:lpstr>
      <vt:lpstr>Διαφάνεια 20</vt:lpstr>
      <vt:lpstr>Διαφάνεια 21</vt:lpstr>
      <vt:lpstr>Διαφάνεια 22</vt:lpstr>
      <vt:lpstr>Διαφάνεια 23</vt:lpstr>
      <vt:lpstr>  Επιπλοκεσ </vt:lpstr>
      <vt:lpstr>Θεραπευτικη αντιμετωπιση</vt:lpstr>
      <vt:lpstr>Στρατηγικεσ θεραπειασ κατακλισεων τησ epuap</vt:lpstr>
      <vt:lpstr>Νοσηλευτικη φροντιδα ανα σταδιο</vt:lpstr>
      <vt:lpstr>Διαφάνεια 28</vt:lpstr>
      <vt:lpstr>Διαφάνεια 29</vt:lpstr>
      <vt:lpstr>Διαφάνεια 30</vt:lpstr>
      <vt:lpstr>             επιθεματα</vt:lpstr>
      <vt:lpstr>              επιθεματα</vt:lpstr>
      <vt:lpstr>          ΕΙΔΗ ΕπιθεμΑτων</vt:lpstr>
      <vt:lpstr>Διαφάνεια 34</vt:lpstr>
      <vt:lpstr>Διαφάνεια 35</vt:lpstr>
      <vt:lpstr>Γενικεσ παρατηρησεισ για ολα   τα σταδΙΑ</vt:lpstr>
      <vt:lpstr>Διαφάνεια 37</vt:lpstr>
      <vt:lpstr>Κατακλιση στη παθ/κη κλινικη</vt:lpstr>
      <vt:lpstr> Διαφορα επιθεματα </vt:lpstr>
      <vt:lpstr>       συμπερασματα</vt:lpstr>
      <vt:lpstr>Διαφάνεια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ΚΑΤΑΚΛΗΣΕΙΣ</dc:title>
  <dc:creator>Manos</dc:creator>
  <cp:lastModifiedBy>user</cp:lastModifiedBy>
  <cp:revision>377</cp:revision>
  <dcterms:created xsi:type="dcterms:W3CDTF">2022-04-17T14:14:29Z</dcterms:created>
  <dcterms:modified xsi:type="dcterms:W3CDTF">2022-05-04T09:26:02Z</dcterms:modified>
</cp:coreProperties>
</file>